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4" r:id="rId3"/>
    <p:sldMasterId id="2147483729" r:id="rId4"/>
  </p:sldMasterIdLst>
  <p:notesMasterIdLst>
    <p:notesMasterId r:id="rId31"/>
  </p:notesMasterIdLst>
  <p:sldIdLst>
    <p:sldId id="257" r:id="rId5"/>
    <p:sldId id="258" r:id="rId6"/>
    <p:sldId id="268" r:id="rId7"/>
    <p:sldId id="269"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278" r:id="rId28"/>
    <p:sldId id="281" r:id="rId29"/>
    <p:sldId id="272" r:id="rId3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11A"/>
    <a:srgbClr val="3E3A35"/>
    <a:srgbClr val="A39F1E"/>
    <a:srgbClr val="908E18"/>
    <a:srgbClr val="9291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27A7-9BA4-44B5-B1D3-B42E7D1C2E1D}" type="doc">
      <dgm:prSet loTypeId="urn:microsoft.com/office/officeart/2005/8/layout/hList7" loCatId="list" qsTypeId="urn:microsoft.com/office/officeart/2005/8/quickstyle/simple1" qsCatId="simple" csTypeId="urn:microsoft.com/office/officeart/2005/8/colors/colorful2" csCatId="colorful" phldr="1"/>
      <dgm:spPr/>
    </dgm:pt>
    <dgm:pt modelId="{0A674713-0322-44FA-8EB5-407FF30468C2}">
      <dgm:prSet phldrT="[Text]" custT="1"/>
      <dgm:spPr>
        <a:solidFill>
          <a:schemeClr val="accent6">
            <a:lumMod val="60000"/>
            <a:lumOff val="40000"/>
          </a:schemeClr>
        </a:solidFill>
        <a:ln>
          <a:solidFill>
            <a:schemeClr val="accent6">
              <a:lumMod val="60000"/>
              <a:lumOff val="40000"/>
            </a:schemeClr>
          </a:solidFill>
        </a:ln>
      </dgm:spPr>
      <dgm:t>
        <a:bodyPr/>
        <a:lstStyle/>
        <a:p>
          <a:pPr>
            <a:lnSpc>
              <a:spcPct val="150000"/>
            </a:lnSpc>
          </a:pPr>
          <a:r>
            <a:rPr lang="nl-NL" sz="2200" dirty="0" smtClean="0">
              <a:solidFill>
                <a:schemeClr val="tx1"/>
              </a:solidFill>
            </a:rPr>
            <a:t>(Bio)medisch</a:t>
          </a:r>
          <a:br>
            <a:rPr lang="nl-NL" sz="2200" dirty="0" smtClean="0">
              <a:solidFill>
                <a:schemeClr val="tx1"/>
              </a:solidFill>
            </a:rPr>
          </a:br>
          <a:r>
            <a:rPr lang="nl-NL" sz="2200" dirty="0" smtClean="0">
              <a:solidFill>
                <a:schemeClr val="tx1"/>
              </a:solidFill>
            </a:rPr>
            <a:t>Onderzoek</a:t>
          </a:r>
          <a:endParaRPr lang="en-US" sz="2200" dirty="0">
            <a:solidFill>
              <a:schemeClr val="tx1"/>
            </a:solidFill>
          </a:endParaRPr>
        </a:p>
      </dgm:t>
    </dgm:pt>
    <dgm:pt modelId="{774C90ED-C280-4D5F-B2C4-6E6786B2280F}" type="parTrans" cxnId="{63247DE0-A32A-4950-8A5D-D400F1E602B9}">
      <dgm:prSet/>
      <dgm:spPr/>
      <dgm:t>
        <a:bodyPr/>
        <a:lstStyle/>
        <a:p>
          <a:endParaRPr lang="en-US"/>
        </a:p>
      </dgm:t>
    </dgm:pt>
    <dgm:pt modelId="{F34C4444-C763-40C8-AEB4-33C754F15602}" type="sibTrans" cxnId="{63247DE0-A32A-4950-8A5D-D400F1E602B9}">
      <dgm:prSet/>
      <dgm:spPr/>
      <dgm:t>
        <a:bodyPr/>
        <a:lstStyle/>
        <a:p>
          <a:endParaRPr lang="en-US"/>
        </a:p>
      </dgm:t>
    </dgm:pt>
    <dgm:pt modelId="{88A541D6-C533-4CDA-8FAA-F08C170923B0}">
      <dgm:prSet phldrT="[Text]" custT="1"/>
      <dgm:spPr>
        <a:solidFill>
          <a:schemeClr val="accent6">
            <a:lumMod val="60000"/>
            <a:lumOff val="40000"/>
          </a:schemeClr>
        </a:solidFill>
        <a:ln>
          <a:solidFill>
            <a:schemeClr val="accent6">
              <a:lumMod val="60000"/>
              <a:lumOff val="40000"/>
            </a:schemeClr>
          </a:solidFill>
        </a:ln>
      </dgm:spPr>
      <dgm:t>
        <a:bodyPr/>
        <a:lstStyle/>
        <a:p>
          <a:pPr>
            <a:lnSpc>
              <a:spcPct val="150000"/>
            </a:lnSpc>
          </a:pPr>
          <a:r>
            <a:rPr lang="nl-NL" sz="2200" dirty="0" smtClean="0">
              <a:solidFill>
                <a:schemeClr val="tx1"/>
              </a:solidFill>
            </a:rPr>
            <a:t>Kwaliteit verpleeghuiszorg</a:t>
          </a:r>
          <a:endParaRPr lang="en-US" sz="2200" dirty="0">
            <a:solidFill>
              <a:schemeClr val="tx1"/>
            </a:solidFill>
          </a:endParaRPr>
        </a:p>
      </dgm:t>
    </dgm:pt>
    <dgm:pt modelId="{175CCEC3-67CD-4122-B4A6-E8FA58EA678B}" type="parTrans" cxnId="{8E3C8F3C-29FA-42CE-B80D-A397249C0FEA}">
      <dgm:prSet/>
      <dgm:spPr/>
      <dgm:t>
        <a:bodyPr/>
        <a:lstStyle/>
        <a:p>
          <a:endParaRPr lang="en-US"/>
        </a:p>
      </dgm:t>
    </dgm:pt>
    <dgm:pt modelId="{DFCC42B5-0596-4B17-8914-16253246D756}" type="sibTrans" cxnId="{8E3C8F3C-29FA-42CE-B80D-A397249C0FEA}">
      <dgm:prSet/>
      <dgm:spPr/>
      <dgm:t>
        <a:bodyPr/>
        <a:lstStyle/>
        <a:p>
          <a:endParaRPr lang="en-US"/>
        </a:p>
      </dgm:t>
    </dgm:pt>
    <dgm:pt modelId="{C2EE7203-968B-45C5-B75F-1CEC63AF6865}">
      <dgm:prSet phldrT="[Text]" custT="1"/>
      <dgm:spPr>
        <a:solidFill>
          <a:schemeClr val="accent6">
            <a:lumMod val="60000"/>
            <a:lumOff val="40000"/>
          </a:schemeClr>
        </a:solidFill>
      </dgm:spPr>
      <dgm:t>
        <a:bodyPr/>
        <a:lstStyle/>
        <a:p>
          <a:pPr>
            <a:lnSpc>
              <a:spcPct val="150000"/>
            </a:lnSpc>
          </a:pPr>
          <a:r>
            <a:rPr lang="nl-NL" sz="2200" dirty="0" smtClean="0">
              <a:solidFill>
                <a:schemeClr val="tx1"/>
              </a:solidFill>
            </a:rPr>
            <a:t>Levenseinde</a:t>
          </a:r>
          <a:br>
            <a:rPr lang="nl-NL" sz="2200" dirty="0" smtClean="0">
              <a:solidFill>
                <a:schemeClr val="tx1"/>
              </a:solidFill>
            </a:rPr>
          </a:br>
          <a:r>
            <a:rPr lang="nl-NL" sz="2200" dirty="0" smtClean="0">
              <a:solidFill>
                <a:schemeClr val="tx1"/>
              </a:solidFill>
            </a:rPr>
            <a:t>Euthanasie</a:t>
          </a:r>
          <a:endParaRPr lang="en-US" sz="2200" dirty="0">
            <a:solidFill>
              <a:schemeClr val="tx1"/>
            </a:solidFill>
          </a:endParaRPr>
        </a:p>
      </dgm:t>
    </dgm:pt>
    <dgm:pt modelId="{BA9ABF3E-2B98-44DC-BA84-895FD1CB4160}" type="parTrans" cxnId="{D047A53B-9C60-4755-B041-EFAF42C2EDA8}">
      <dgm:prSet/>
      <dgm:spPr/>
      <dgm:t>
        <a:bodyPr/>
        <a:lstStyle/>
        <a:p>
          <a:endParaRPr lang="en-US"/>
        </a:p>
      </dgm:t>
    </dgm:pt>
    <dgm:pt modelId="{4D8A2140-F491-407C-894C-5E501A6E9CD1}" type="sibTrans" cxnId="{D047A53B-9C60-4755-B041-EFAF42C2EDA8}">
      <dgm:prSet/>
      <dgm:spPr/>
      <dgm:t>
        <a:bodyPr/>
        <a:lstStyle/>
        <a:p>
          <a:endParaRPr lang="en-US"/>
        </a:p>
      </dgm:t>
    </dgm:pt>
    <dgm:pt modelId="{67FDF7F4-20D4-456A-82A3-6B513DC717D7}" type="pres">
      <dgm:prSet presAssocID="{609927A7-9BA4-44B5-B1D3-B42E7D1C2E1D}" presName="Name0" presStyleCnt="0">
        <dgm:presLayoutVars>
          <dgm:dir/>
          <dgm:resizeHandles val="exact"/>
        </dgm:presLayoutVars>
      </dgm:prSet>
      <dgm:spPr/>
    </dgm:pt>
    <dgm:pt modelId="{F019823F-7DEB-46FF-9009-E1CDB4CFAC32}" type="pres">
      <dgm:prSet presAssocID="{609927A7-9BA4-44B5-B1D3-B42E7D1C2E1D}" presName="fgShape" presStyleLbl="fgShp" presStyleIdx="0" presStyleCnt="1" custScaleX="99793" custScaleY="151282" custLinFactNeighborX="-19" custLinFactNeighborY="7692"/>
      <dgm:spPr>
        <a:solidFill>
          <a:schemeClr val="accent6">
            <a:lumMod val="75000"/>
          </a:schemeClr>
        </a:solidFill>
        <a:ln>
          <a:solidFill>
            <a:schemeClr val="accent6">
              <a:lumMod val="60000"/>
              <a:lumOff val="40000"/>
            </a:schemeClr>
          </a:solidFill>
        </a:ln>
      </dgm:spPr>
    </dgm:pt>
    <dgm:pt modelId="{75D1ACF4-6B2D-432B-9DEE-FE3355901755}" type="pres">
      <dgm:prSet presAssocID="{609927A7-9BA4-44B5-B1D3-B42E7D1C2E1D}" presName="linComp" presStyleCnt="0"/>
      <dgm:spPr/>
    </dgm:pt>
    <dgm:pt modelId="{8AF04FAA-B973-48CF-9309-AC795C1D9D03}" type="pres">
      <dgm:prSet presAssocID="{0A674713-0322-44FA-8EB5-407FF30468C2}" presName="compNode" presStyleCnt="0"/>
      <dgm:spPr/>
    </dgm:pt>
    <dgm:pt modelId="{CE42B34C-3EE0-4DFD-B3CC-D5ACD812CD3D}" type="pres">
      <dgm:prSet presAssocID="{0A674713-0322-44FA-8EB5-407FF30468C2}" presName="bkgdShape" presStyleLbl="node1" presStyleIdx="0" presStyleCnt="3" custScaleX="74072" custLinFactNeighborX="-7196"/>
      <dgm:spPr/>
      <dgm:t>
        <a:bodyPr/>
        <a:lstStyle/>
        <a:p>
          <a:endParaRPr lang="en-US"/>
        </a:p>
      </dgm:t>
    </dgm:pt>
    <dgm:pt modelId="{5BDC322F-18FC-4BD2-B609-AC4969CDBF6E}" type="pres">
      <dgm:prSet presAssocID="{0A674713-0322-44FA-8EB5-407FF30468C2}" presName="nodeTx" presStyleLbl="node1" presStyleIdx="0" presStyleCnt="3">
        <dgm:presLayoutVars>
          <dgm:bulletEnabled val="1"/>
        </dgm:presLayoutVars>
      </dgm:prSet>
      <dgm:spPr/>
      <dgm:t>
        <a:bodyPr/>
        <a:lstStyle/>
        <a:p>
          <a:endParaRPr lang="en-US"/>
        </a:p>
      </dgm:t>
    </dgm:pt>
    <dgm:pt modelId="{DBEC4109-DE2E-4FB2-95BF-8B758D3E082E}" type="pres">
      <dgm:prSet presAssocID="{0A674713-0322-44FA-8EB5-407FF30468C2}" presName="invisiNode" presStyleLbl="node1" presStyleIdx="0" presStyleCnt="3"/>
      <dgm:spPr/>
    </dgm:pt>
    <dgm:pt modelId="{85CF30CD-E5CB-4AEF-82B0-3240B3A77A85}" type="pres">
      <dgm:prSet presAssocID="{0A674713-0322-44FA-8EB5-407FF30468C2}" presName="imagNode" presStyleLbl="fgImgPlace1" presStyleIdx="0" presStyleCnt="3" custScaleX="139768" custScaleY="105776" custLinFactNeighborX="-19635" custLinFactNeighborY="369"/>
      <dgm:spPr>
        <a:blipFill rotWithShape="1">
          <a:blip xmlns:r="http://schemas.openxmlformats.org/officeDocument/2006/relationships" r:embed="rId1"/>
          <a:stretch>
            <a:fillRect/>
          </a:stretch>
        </a:blipFill>
      </dgm:spPr>
    </dgm:pt>
    <dgm:pt modelId="{210877DE-9970-4EE0-AB50-ECD3EBDC1CEC}" type="pres">
      <dgm:prSet presAssocID="{F34C4444-C763-40C8-AEB4-33C754F15602}" presName="sibTrans" presStyleLbl="sibTrans2D1" presStyleIdx="0" presStyleCnt="0"/>
      <dgm:spPr/>
      <dgm:t>
        <a:bodyPr/>
        <a:lstStyle/>
        <a:p>
          <a:endParaRPr lang="en-US"/>
        </a:p>
      </dgm:t>
    </dgm:pt>
    <dgm:pt modelId="{AD355A1A-2BA8-4174-A303-C93FCB47D58F}" type="pres">
      <dgm:prSet presAssocID="{88A541D6-C533-4CDA-8FAA-F08C170923B0}" presName="compNode" presStyleCnt="0"/>
      <dgm:spPr/>
    </dgm:pt>
    <dgm:pt modelId="{1BD72A18-5E41-488A-8A32-0241F868CC9C}" type="pres">
      <dgm:prSet presAssocID="{88A541D6-C533-4CDA-8FAA-F08C170923B0}" presName="bkgdShape" presStyleLbl="node1" presStyleIdx="1" presStyleCnt="3" custScaleX="72661" custLinFactNeighborX="1888"/>
      <dgm:spPr/>
      <dgm:t>
        <a:bodyPr/>
        <a:lstStyle/>
        <a:p>
          <a:endParaRPr lang="en-US"/>
        </a:p>
      </dgm:t>
    </dgm:pt>
    <dgm:pt modelId="{F33482F2-B1D9-4B3E-9BE5-7630F7EA6206}" type="pres">
      <dgm:prSet presAssocID="{88A541D6-C533-4CDA-8FAA-F08C170923B0}" presName="nodeTx" presStyleLbl="node1" presStyleIdx="1" presStyleCnt="3">
        <dgm:presLayoutVars>
          <dgm:bulletEnabled val="1"/>
        </dgm:presLayoutVars>
      </dgm:prSet>
      <dgm:spPr/>
      <dgm:t>
        <a:bodyPr/>
        <a:lstStyle/>
        <a:p>
          <a:endParaRPr lang="en-US"/>
        </a:p>
      </dgm:t>
    </dgm:pt>
    <dgm:pt modelId="{41CDD0F3-B39A-434D-9DF0-8F295D073071}" type="pres">
      <dgm:prSet presAssocID="{88A541D6-C533-4CDA-8FAA-F08C170923B0}" presName="invisiNode" presStyleLbl="node1" presStyleIdx="1" presStyleCnt="3"/>
      <dgm:spPr/>
    </dgm:pt>
    <dgm:pt modelId="{F39AA5CF-508F-42AF-929D-6BB81BD5795D}" type="pres">
      <dgm:prSet presAssocID="{88A541D6-C533-4CDA-8FAA-F08C170923B0}" presName="imagNode" presStyleLbl="fgImgPlace1" presStyleIdx="1" presStyleCnt="3" custScaleX="137018" custScaleY="115754" custLinFactNeighborX="3465"/>
      <dgm:spPr>
        <a:blipFill rotWithShape="1">
          <a:blip xmlns:r="http://schemas.openxmlformats.org/officeDocument/2006/relationships" r:embed="rId2"/>
          <a:stretch>
            <a:fillRect/>
          </a:stretch>
        </a:blipFill>
      </dgm:spPr>
    </dgm:pt>
    <dgm:pt modelId="{A2C4417B-F529-4C57-93A1-D1C894740C55}" type="pres">
      <dgm:prSet presAssocID="{DFCC42B5-0596-4B17-8914-16253246D756}" presName="sibTrans" presStyleLbl="sibTrans2D1" presStyleIdx="0" presStyleCnt="0"/>
      <dgm:spPr/>
      <dgm:t>
        <a:bodyPr/>
        <a:lstStyle/>
        <a:p>
          <a:endParaRPr lang="en-US"/>
        </a:p>
      </dgm:t>
    </dgm:pt>
    <dgm:pt modelId="{6DE384B6-8293-4B00-903C-85A842A1943C}" type="pres">
      <dgm:prSet presAssocID="{C2EE7203-968B-45C5-B75F-1CEC63AF6865}" presName="compNode" presStyleCnt="0"/>
      <dgm:spPr/>
    </dgm:pt>
    <dgm:pt modelId="{58072132-98D2-4321-9AC9-E2F0DF509AD4}" type="pres">
      <dgm:prSet presAssocID="{C2EE7203-968B-45C5-B75F-1CEC63AF6865}" presName="bkgdShape" presStyleLbl="node1" presStyleIdx="2" presStyleCnt="3" custScaleX="75845" custLinFactNeighborX="7861" custLinFactNeighborY="-2061"/>
      <dgm:spPr/>
      <dgm:t>
        <a:bodyPr/>
        <a:lstStyle/>
        <a:p>
          <a:endParaRPr lang="en-US"/>
        </a:p>
      </dgm:t>
    </dgm:pt>
    <dgm:pt modelId="{355E2D17-3EA7-414B-812B-F745DA723BC3}" type="pres">
      <dgm:prSet presAssocID="{C2EE7203-968B-45C5-B75F-1CEC63AF6865}" presName="nodeTx" presStyleLbl="node1" presStyleIdx="2" presStyleCnt="3">
        <dgm:presLayoutVars>
          <dgm:bulletEnabled val="1"/>
        </dgm:presLayoutVars>
      </dgm:prSet>
      <dgm:spPr/>
      <dgm:t>
        <a:bodyPr/>
        <a:lstStyle/>
        <a:p>
          <a:endParaRPr lang="en-US"/>
        </a:p>
      </dgm:t>
    </dgm:pt>
    <dgm:pt modelId="{08ED28E2-45F0-4E55-A976-819B8EFFA273}" type="pres">
      <dgm:prSet presAssocID="{C2EE7203-968B-45C5-B75F-1CEC63AF6865}" presName="invisiNode" presStyleLbl="node1" presStyleIdx="2" presStyleCnt="3"/>
      <dgm:spPr/>
    </dgm:pt>
    <dgm:pt modelId="{797D8045-ACF9-48D3-805B-66B9EF87EC4D}" type="pres">
      <dgm:prSet presAssocID="{C2EE7203-968B-45C5-B75F-1CEC63AF6865}" presName="imagNode" presStyleLbl="fgImgPlace1" presStyleIdx="2" presStyleCnt="3" custScaleX="143935" custScaleY="113854" custLinFactNeighborX="16170" custLinFactNeighborY="-1360"/>
      <dgm:spPr>
        <a:blipFill rotWithShape="1">
          <a:blip xmlns:r="http://schemas.openxmlformats.org/officeDocument/2006/relationships" r:embed="rId3"/>
          <a:stretch>
            <a:fillRect/>
          </a:stretch>
        </a:blipFill>
      </dgm:spPr>
    </dgm:pt>
  </dgm:ptLst>
  <dgm:cxnLst>
    <dgm:cxn modelId="{F4AF3F58-5079-4DAB-A74D-C883D243B328}" type="presOf" srcId="{C2EE7203-968B-45C5-B75F-1CEC63AF6865}" destId="{355E2D17-3EA7-414B-812B-F745DA723BC3}" srcOrd="1" destOrd="0" presId="urn:microsoft.com/office/officeart/2005/8/layout/hList7"/>
    <dgm:cxn modelId="{34A25BD7-0D50-418E-ACE8-9479DD11CBE6}" type="presOf" srcId="{88A541D6-C533-4CDA-8FAA-F08C170923B0}" destId="{1BD72A18-5E41-488A-8A32-0241F868CC9C}" srcOrd="0" destOrd="0" presId="urn:microsoft.com/office/officeart/2005/8/layout/hList7"/>
    <dgm:cxn modelId="{63247DE0-A32A-4950-8A5D-D400F1E602B9}" srcId="{609927A7-9BA4-44B5-B1D3-B42E7D1C2E1D}" destId="{0A674713-0322-44FA-8EB5-407FF30468C2}" srcOrd="0" destOrd="0" parTransId="{774C90ED-C280-4D5F-B2C4-6E6786B2280F}" sibTransId="{F34C4444-C763-40C8-AEB4-33C754F15602}"/>
    <dgm:cxn modelId="{51F8B21A-A35A-495E-A37C-B396D3DD36C1}" type="presOf" srcId="{DFCC42B5-0596-4B17-8914-16253246D756}" destId="{A2C4417B-F529-4C57-93A1-D1C894740C55}" srcOrd="0" destOrd="0" presId="urn:microsoft.com/office/officeart/2005/8/layout/hList7"/>
    <dgm:cxn modelId="{81688C34-BA6F-4A64-BB30-7B1FBA76C1B3}" type="presOf" srcId="{0A674713-0322-44FA-8EB5-407FF30468C2}" destId="{5BDC322F-18FC-4BD2-B609-AC4969CDBF6E}" srcOrd="1" destOrd="0" presId="urn:microsoft.com/office/officeart/2005/8/layout/hList7"/>
    <dgm:cxn modelId="{DE97704F-A281-46CE-BEEE-D48929B982DF}" type="presOf" srcId="{0A674713-0322-44FA-8EB5-407FF30468C2}" destId="{CE42B34C-3EE0-4DFD-B3CC-D5ACD812CD3D}" srcOrd="0" destOrd="0" presId="urn:microsoft.com/office/officeart/2005/8/layout/hList7"/>
    <dgm:cxn modelId="{68419AD1-FDA9-492A-AA87-2879ACEF737C}" type="presOf" srcId="{C2EE7203-968B-45C5-B75F-1CEC63AF6865}" destId="{58072132-98D2-4321-9AC9-E2F0DF509AD4}" srcOrd="0" destOrd="0" presId="urn:microsoft.com/office/officeart/2005/8/layout/hList7"/>
    <dgm:cxn modelId="{B4039473-AEC6-419C-A190-85E995CF563D}" type="presOf" srcId="{88A541D6-C533-4CDA-8FAA-F08C170923B0}" destId="{F33482F2-B1D9-4B3E-9BE5-7630F7EA6206}" srcOrd="1" destOrd="0" presId="urn:microsoft.com/office/officeart/2005/8/layout/hList7"/>
    <dgm:cxn modelId="{D047A53B-9C60-4755-B041-EFAF42C2EDA8}" srcId="{609927A7-9BA4-44B5-B1D3-B42E7D1C2E1D}" destId="{C2EE7203-968B-45C5-B75F-1CEC63AF6865}" srcOrd="2" destOrd="0" parTransId="{BA9ABF3E-2B98-44DC-BA84-895FD1CB4160}" sibTransId="{4D8A2140-F491-407C-894C-5E501A6E9CD1}"/>
    <dgm:cxn modelId="{09BADE12-4BD9-45AF-B143-922034CF5247}" type="presOf" srcId="{F34C4444-C763-40C8-AEB4-33C754F15602}" destId="{210877DE-9970-4EE0-AB50-ECD3EBDC1CEC}" srcOrd="0" destOrd="0" presId="urn:microsoft.com/office/officeart/2005/8/layout/hList7"/>
    <dgm:cxn modelId="{230B2E69-68D9-41B0-9350-C2D19FE82CAF}" type="presOf" srcId="{609927A7-9BA4-44B5-B1D3-B42E7D1C2E1D}" destId="{67FDF7F4-20D4-456A-82A3-6B513DC717D7}" srcOrd="0" destOrd="0" presId="urn:microsoft.com/office/officeart/2005/8/layout/hList7"/>
    <dgm:cxn modelId="{8E3C8F3C-29FA-42CE-B80D-A397249C0FEA}" srcId="{609927A7-9BA4-44B5-B1D3-B42E7D1C2E1D}" destId="{88A541D6-C533-4CDA-8FAA-F08C170923B0}" srcOrd="1" destOrd="0" parTransId="{175CCEC3-67CD-4122-B4A6-E8FA58EA678B}" sibTransId="{DFCC42B5-0596-4B17-8914-16253246D756}"/>
    <dgm:cxn modelId="{5103B23F-0FC7-4E96-B5CE-32878B9C7D99}" type="presParOf" srcId="{67FDF7F4-20D4-456A-82A3-6B513DC717D7}" destId="{F019823F-7DEB-46FF-9009-E1CDB4CFAC32}" srcOrd="0" destOrd="0" presId="urn:microsoft.com/office/officeart/2005/8/layout/hList7"/>
    <dgm:cxn modelId="{19914863-925C-49A5-A1B3-210DB8A36B13}" type="presParOf" srcId="{67FDF7F4-20D4-456A-82A3-6B513DC717D7}" destId="{75D1ACF4-6B2D-432B-9DEE-FE3355901755}" srcOrd="1" destOrd="0" presId="urn:microsoft.com/office/officeart/2005/8/layout/hList7"/>
    <dgm:cxn modelId="{7F6F2FDA-3A80-4937-8582-A6EDE222F3C0}" type="presParOf" srcId="{75D1ACF4-6B2D-432B-9DEE-FE3355901755}" destId="{8AF04FAA-B973-48CF-9309-AC795C1D9D03}" srcOrd="0" destOrd="0" presId="urn:microsoft.com/office/officeart/2005/8/layout/hList7"/>
    <dgm:cxn modelId="{3555EE98-7D3E-49F2-BFFF-DE902A51C52A}" type="presParOf" srcId="{8AF04FAA-B973-48CF-9309-AC795C1D9D03}" destId="{CE42B34C-3EE0-4DFD-B3CC-D5ACD812CD3D}" srcOrd="0" destOrd="0" presId="urn:microsoft.com/office/officeart/2005/8/layout/hList7"/>
    <dgm:cxn modelId="{15779FE9-128B-4281-B673-F345BA699C24}" type="presParOf" srcId="{8AF04FAA-B973-48CF-9309-AC795C1D9D03}" destId="{5BDC322F-18FC-4BD2-B609-AC4969CDBF6E}" srcOrd="1" destOrd="0" presId="urn:microsoft.com/office/officeart/2005/8/layout/hList7"/>
    <dgm:cxn modelId="{1EE03232-AC98-414A-BEE7-2A3ECF7E80BA}" type="presParOf" srcId="{8AF04FAA-B973-48CF-9309-AC795C1D9D03}" destId="{DBEC4109-DE2E-4FB2-95BF-8B758D3E082E}" srcOrd="2" destOrd="0" presId="urn:microsoft.com/office/officeart/2005/8/layout/hList7"/>
    <dgm:cxn modelId="{AC8479C0-EBC6-4163-9197-DC2FD90330F5}" type="presParOf" srcId="{8AF04FAA-B973-48CF-9309-AC795C1D9D03}" destId="{85CF30CD-E5CB-4AEF-82B0-3240B3A77A85}" srcOrd="3" destOrd="0" presId="urn:microsoft.com/office/officeart/2005/8/layout/hList7"/>
    <dgm:cxn modelId="{A529684D-4AA3-47E4-92FE-DF2A8C4DD168}" type="presParOf" srcId="{75D1ACF4-6B2D-432B-9DEE-FE3355901755}" destId="{210877DE-9970-4EE0-AB50-ECD3EBDC1CEC}" srcOrd="1" destOrd="0" presId="urn:microsoft.com/office/officeart/2005/8/layout/hList7"/>
    <dgm:cxn modelId="{B0A765C1-10CE-419D-B855-6ABD3C08C1F9}" type="presParOf" srcId="{75D1ACF4-6B2D-432B-9DEE-FE3355901755}" destId="{AD355A1A-2BA8-4174-A303-C93FCB47D58F}" srcOrd="2" destOrd="0" presId="urn:microsoft.com/office/officeart/2005/8/layout/hList7"/>
    <dgm:cxn modelId="{36F003B9-6D8C-43E1-A397-A5D377223F5C}" type="presParOf" srcId="{AD355A1A-2BA8-4174-A303-C93FCB47D58F}" destId="{1BD72A18-5E41-488A-8A32-0241F868CC9C}" srcOrd="0" destOrd="0" presId="urn:microsoft.com/office/officeart/2005/8/layout/hList7"/>
    <dgm:cxn modelId="{191D9CEA-21F2-4D77-BFA5-48660CDE73DE}" type="presParOf" srcId="{AD355A1A-2BA8-4174-A303-C93FCB47D58F}" destId="{F33482F2-B1D9-4B3E-9BE5-7630F7EA6206}" srcOrd="1" destOrd="0" presId="urn:microsoft.com/office/officeart/2005/8/layout/hList7"/>
    <dgm:cxn modelId="{B492F651-74D1-454F-AB31-085D265B9E33}" type="presParOf" srcId="{AD355A1A-2BA8-4174-A303-C93FCB47D58F}" destId="{41CDD0F3-B39A-434D-9DF0-8F295D073071}" srcOrd="2" destOrd="0" presId="urn:microsoft.com/office/officeart/2005/8/layout/hList7"/>
    <dgm:cxn modelId="{D4C46729-0FA8-4252-8924-9B8149ACCBA3}" type="presParOf" srcId="{AD355A1A-2BA8-4174-A303-C93FCB47D58F}" destId="{F39AA5CF-508F-42AF-929D-6BB81BD5795D}" srcOrd="3" destOrd="0" presId="urn:microsoft.com/office/officeart/2005/8/layout/hList7"/>
    <dgm:cxn modelId="{2F9E2A75-16F7-484D-81B7-826138C05A35}" type="presParOf" srcId="{75D1ACF4-6B2D-432B-9DEE-FE3355901755}" destId="{A2C4417B-F529-4C57-93A1-D1C894740C55}" srcOrd="3" destOrd="0" presId="urn:microsoft.com/office/officeart/2005/8/layout/hList7"/>
    <dgm:cxn modelId="{5321C95C-0A87-4E99-8E2D-7B547476B443}" type="presParOf" srcId="{75D1ACF4-6B2D-432B-9DEE-FE3355901755}" destId="{6DE384B6-8293-4B00-903C-85A842A1943C}" srcOrd="4" destOrd="0" presId="urn:microsoft.com/office/officeart/2005/8/layout/hList7"/>
    <dgm:cxn modelId="{94852D0B-AC91-4CCD-83EA-327A74AC9A97}" type="presParOf" srcId="{6DE384B6-8293-4B00-903C-85A842A1943C}" destId="{58072132-98D2-4321-9AC9-E2F0DF509AD4}" srcOrd="0" destOrd="0" presId="urn:microsoft.com/office/officeart/2005/8/layout/hList7"/>
    <dgm:cxn modelId="{B56F6E87-5D42-4C2F-B382-D4A548103C4B}" type="presParOf" srcId="{6DE384B6-8293-4B00-903C-85A842A1943C}" destId="{355E2D17-3EA7-414B-812B-F745DA723BC3}" srcOrd="1" destOrd="0" presId="urn:microsoft.com/office/officeart/2005/8/layout/hList7"/>
    <dgm:cxn modelId="{AF51D46B-3A1B-4926-9105-D1FAB95B39B4}" type="presParOf" srcId="{6DE384B6-8293-4B00-903C-85A842A1943C}" destId="{08ED28E2-45F0-4E55-A976-819B8EFFA273}" srcOrd="2" destOrd="0" presId="urn:microsoft.com/office/officeart/2005/8/layout/hList7"/>
    <dgm:cxn modelId="{3C698FBA-1EA5-438D-9206-52D7F5A6B449}" type="presParOf" srcId="{6DE384B6-8293-4B00-903C-85A842A1943C}" destId="{797D8045-ACF9-48D3-805B-66B9EF87EC4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7BB82-0267-49D3-8709-D1AFED007AE1}" type="doc">
      <dgm:prSet loTypeId="urn:microsoft.com/office/officeart/2005/8/layout/arrow2" loCatId="process" qsTypeId="urn:microsoft.com/office/officeart/2005/8/quickstyle/simple4" qsCatId="simple" csTypeId="urn:microsoft.com/office/officeart/2005/8/colors/accent1_2" csCatId="accent1" phldr="1"/>
      <dgm:spPr/>
    </dgm:pt>
    <dgm:pt modelId="{B0E8DFC6-E816-4099-9F8E-5567874A2520}">
      <dgm:prSet phldrT="[Text]" custT="1"/>
      <dgm:spPr/>
      <dgm:t>
        <a:bodyPr/>
        <a:lstStyle/>
        <a:p>
          <a:r>
            <a:rPr lang="nl-NL" sz="2400" dirty="0" smtClean="0"/>
            <a:t>AANBOD </a:t>
          </a:r>
          <a:endParaRPr lang="en-US" sz="2400" dirty="0"/>
        </a:p>
      </dgm:t>
    </dgm:pt>
    <dgm:pt modelId="{3A6A5950-F1BB-4F94-8475-4785A362D4C6}" type="parTrans" cxnId="{1606D853-8933-41EF-90EA-1EE8CBBB8CB6}">
      <dgm:prSet/>
      <dgm:spPr/>
      <dgm:t>
        <a:bodyPr/>
        <a:lstStyle/>
        <a:p>
          <a:endParaRPr lang="en-US"/>
        </a:p>
      </dgm:t>
    </dgm:pt>
    <dgm:pt modelId="{B9305B01-AEBC-4FFE-A1EB-9863C09C4762}" type="sibTrans" cxnId="{1606D853-8933-41EF-90EA-1EE8CBBB8CB6}">
      <dgm:prSet/>
      <dgm:spPr/>
      <dgm:t>
        <a:bodyPr/>
        <a:lstStyle/>
        <a:p>
          <a:endParaRPr lang="en-US"/>
        </a:p>
      </dgm:t>
    </dgm:pt>
    <dgm:pt modelId="{8A989566-CC7C-4B15-8AED-050C1148981F}">
      <dgm:prSet phldrT="[Text]" custT="1"/>
      <dgm:spPr/>
      <dgm:t>
        <a:bodyPr/>
        <a:lstStyle/>
        <a:p>
          <a:r>
            <a:rPr lang="nl-NL" sz="2400" dirty="0" smtClean="0"/>
            <a:t>VRAAG</a:t>
          </a:r>
          <a:endParaRPr lang="en-US" sz="2400" dirty="0"/>
        </a:p>
      </dgm:t>
    </dgm:pt>
    <dgm:pt modelId="{BC6DB208-1CCE-4C8E-9ACE-6496092A6031}" type="parTrans" cxnId="{2C9D6498-EA10-4836-98BA-6AFEE5CC30DA}">
      <dgm:prSet/>
      <dgm:spPr/>
      <dgm:t>
        <a:bodyPr/>
        <a:lstStyle/>
        <a:p>
          <a:endParaRPr lang="en-US"/>
        </a:p>
      </dgm:t>
    </dgm:pt>
    <dgm:pt modelId="{924734DB-1711-43E6-8919-1746DD63966F}" type="sibTrans" cxnId="{2C9D6498-EA10-4836-98BA-6AFEE5CC30DA}">
      <dgm:prSet/>
      <dgm:spPr/>
      <dgm:t>
        <a:bodyPr/>
        <a:lstStyle/>
        <a:p>
          <a:endParaRPr lang="en-US"/>
        </a:p>
      </dgm:t>
    </dgm:pt>
    <dgm:pt modelId="{AEB0E5D0-3755-4C8F-824A-BE7088D1F78B}" type="pres">
      <dgm:prSet presAssocID="{AF17BB82-0267-49D3-8709-D1AFED007AE1}" presName="arrowDiagram" presStyleCnt="0">
        <dgm:presLayoutVars>
          <dgm:chMax val="5"/>
          <dgm:dir/>
          <dgm:resizeHandles val="exact"/>
        </dgm:presLayoutVars>
      </dgm:prSet>
      <dgm:spPr/>
    </dgm:pt>
    <dgm:pt modelId="{EE0A2A8F-567D-4512-A7C1-82295F52152C}" type="pres">
      <dgm:prSet presAssocID="{AF17BB82-0267-49D3-8709-D1AFED007AE1}" presName="arrow" presStyleLbl="bgShp" presStyleIdx="0" presStyleCnt="1"/>
      <dgm:spPr>
        <a:solidFill>
          <a:srgbClr val="FF8F43"/>
        </a:solidFill>
        <a:ln>
          <a:solidFill>
            <a:schemeClr val="accent2">
              <a:lumMod val="50000"/>
            </a:schemeClr>
          </a:solidFill>
        </a:ln>
      </dgm:spPr>
    </dgm:pt>
    <dgm:pt modelId="{1B806196-05CD-4785-97C1-09ADF04FE2DA}" type="pres">
      <dgm:prSet presAssocID="{AF17BB82-0267-49D3-8709-D1AFED007AE1}" presName="arrowDiagram2" presStyleCnt="0"/>
      <dgm:spPr/>
    </dgm:pt>
    <dgm:pt modelId="{2D14789B-BA3A-4BF7-8050-F7421B69F97E}" type="pres">
      <dgm:prSet presAssocID="{B0E8DFC6-E816-4099-9F8E-5567874A2520}" presName="bullet2a" presStyleLbl="node1" presStyleIdx="0" presStyleCnt="2"/>
      <dgm:spPr>
        <a:solidFill>
          <a:schemeClr val="accent2">
            <a:lumMod val="75000"/>
          </a:schemeClr>
        </a:solidFill>
        <a:ln>
          <a:solidFill>
            <a:schemeClr val="accent2">
              <a:lumMod val="75000"/>
            </a:schemeClr>
          </a:solidFill>
        </a:ln>
      </dgm:spPr>
    </dgm:pt>
    <dgm:pt modelId="{A6144176-B3A5-4179-8799-10FE3A623EE5}" type="pres">
      <dgm:prSet presAssocID="{B0E8DFC6-E816-4099-9F8E-5567874A2520}" presName="textBox2a" presStyleLbl="revTx" presStyleIdx="0" presStyleCnt="2">
        <dgm:presLayoutVars>
          <dgm:bulletEnabled val="1"/>
        </dgm:presLayoutVars>
      </dgm:prSet>
      <dgm:spPr/>
      <dgm:t>
        <a:bodyPr/>
        <a:lstStyle/>
        <a:p>
          <a:endParaRPr lang="en-US"/>
        </a:p>
      </dgm:t>
    </dgm:pt>
    <dgm:pt modelId="{547B6EBD-6696-47A4-99E6-E797320181B7}" type="pres">
      <dgm:prSet presAssocID="{8A989566-CC7C-4B15-8AED-050C1148981F}" presName="bullet2b" presStyleLbl="node1" presStyleIdx="1" presStyleCnt="2"/>
      <dgm:spPr>
        <a:solidFill>
          <a:schemeClr val="accent2">
            <a:lumMod val="75000"/>
          </a:schemeClr>
        </a:solidFill>
        <a:ln>
          <a:solidFill>
            <a:schemeClr val="accent2">
              <a:lumMod val="75000"/>
            </a:schemeClr>
          </a:solidFill>
        </a:ln>
      </dgm:spPr>
    </dgm:pt>
    <dgm:pt modelId="{D9D0FB0E-0D4C-4339-9FF3-51884DDD8E51}" type="pres">
      <dgm:prSet presAssocID="{8A989566-CC7C-4B15-8AED-050C1148981F}" presName="textBox2b" presStyleLbl="revTx" presStyleIdx="1" presStyleCnt="2">
        <dgm:presLayoutVars>
          <dgm:bulletEnabled val="1"/>
        </dgm:presLayoutVars>
      </dgm:prSet>
      <dgm:spPr/>
      <dgm:t>
        <a:bodyPr/>
        <a:lstStyle/>
        <a:p>
          <a:endParaRPr lang="en-US"/>
        </a:p>
      </dgm:t>
    </dgm:pt>
  </dgm:ptLst>
  <dgm:cxnLst>
    <dgm:cxn modelId="{2C9D6498-EA10-4836-98BA-6AFEE5CC30DA}" srcId="{AF17BB82-0267-49D3-8709-D1AFED007AE1}" destId="{8A989566-CC7C-4B15-8AED-050C1148981F}" srcOrd="1" destOrd="0" parTransId="{BC6DB208-1CCE-4C8E-9ACE-6496092A6031}" sibTransId="{924734DB-1711-43E6-8919-1746DD63966F}"/>
    <dgm:cxn modelId="{404ECF9D-2C49-4976-AC19-F87BCAAB9703}" type="presOf" srcId="{AF17BB82-0267-49D3-8709-D1AFED007AE1}" destId="{AEB0E5D0-3755-4C8F-824A-BE7088D1F78B}" srcOrd="0" destOrd="0" presId="urn:microsoft.com/office/officeart/2005/8/layout/arrow2"/>
    <dgm:cxn modelId="{1606D853-8933-41EF-90EA-1EE8CBBB8CB6}" srcId="{AF17BB82-0267-49D3-8709-D1AFED007AE1}" destId="{B0E8DFC6-E816-4099-9F8E-5567874A2520}" srcOrd="0" destOrd="0" parTransId="{3A6A5950-F1BB-4F94-8475-4785A362D4C6}" sibTransId="{B9305B01-AEBC-4FFE-A1EB-9863C09C4762}"/>
    <dgm:cxn modelId="{DEC8B8D5-765B-46AF-A583-C08155BEBF6B}" type="presOf" srcId="{B0E8DFC6-E816-4099-9F8E-5567874A2520}" destId="{A6144176-B3A5-4179-8799-10FE3A623EE5}" srcOrd="0" destOrd="0" presId="urn:microsoft.com/office/officeart/2005/8/layout/arrow2"/>
    <dgm:cxn modelId="{DE4A9D2B-EA3C-487E-B5FA-8D313899D343}" type="presOf" srcId="{8A989566-CC7C-4B15-8AED-050C1148981F}" destId="{D9D0FB0E-0D4C-4339-9FF3-51884DDD8E51}" srcOrd="0" destOrd="0" presId="urn:microsoft.com/office/officeart/2005/8/layout/arrow2"/>
    <dgm:cxn modelId="{9BC6B21B-FC8E-4A83-B283-41FDE6EDEB23}" type="presParOf" srcId="{AEB0E5D0-3755-4C8F-824A-BE7088D1F78B}" destId="{EE0A2A8F-567D-4512-A7C1-82295F52152C}" srcOrd="0" destOrd="0" presId="urn:microsoft.com/office/officeart/2005/8/layout/arrow2"/>
    <dgm:cxn modelId="{37D6E035-E2B6-4EC6-A987-1B2DE044D65A}" type="presParOf" srcId="{AEB0E5D0-3755-4C8F-824A-BE7088D1F78B}" destId="{1B806196-05CD-4785-97C1-09ADF04FE2DA}" srcOrd="1" destOrd="0" presId="urn:microsoft.com/office/officeart/2005/8/layout/arrow2"/>
    <dgm:cxn modelId="{E70B5508-6015-49AA-8E1F-C6DCF2CF2A11}" type="presParOf" srcId="{1B806196-05CD-4785-97C1-09ADF04FE2DA}" destId="{2D14789B-BA3A-4BF7-8050-F7421B69F97E}" srcOrd="0" destOrd="0" presId="urn:microsoft.com/office/officeart/2005/8/layout/arrow2"/>
    <dgm:cxn modelId="{7D3B2152-9270-475D-8127-C2EB8BAAD523}" type="presParOf" srcId="{1B806196-05CD-4785-97C1-09ADF04FE2DA}" destId="{A6144176-B3A5-4179-8799-10FE3A623EE5}" srcOrd="1" destOrd="0" presId="urn:microsoft.com/office/officeart/2005/8/layout/arrow2"/>
    <dgm:cxn modelId="{505F4EA6-5F81-467E-B8E4-6F9509F7E441}" type="presParOf" srcId="{1B806196-05CD-4785-97C1-09ADF04FE2DA}" destId="{547B6EBD-6696-47A4-99E6-E797320181B7}" srcOrd="2" destOrd="0" presId="urn:microsoft.com/office/officeart/2005/8/layout/arrow2"/>
    <dgm:cxn modelId="{194DDD88-8FD4-4C9C-942E-3B47E4E700EC}" type="presParOf" srcId="{1B806196-05CD-4785-97C1-09ADF04FE2DA}" destId="{D9D0FB0E-0D4C-4339-9FF3-51884DDD8E51}"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B34CA-A747-4524-8D8E-335365C75ADE}" type="doc">
      <dgm:prSet loTypeId="urn:microsoft.com/office/officeart/2005/8/layout/hProcess7" loCatId="list" qsTypeId="urn:microsoft.com/office/officeart/2005/8/quickstyle/simple2" qsCatId="simple" csTypeId="urn:microsoft.com/office/officeart/2005/8/colors/accent3_1" csCatId="accent3" phldr="1"/>
      <dgm:spPr/>
      <dgm:t>
        <a:bodyPr/>
        <a:lstStyle/>
        <a:p>
          <a:endParaRPr lang="en-US"/>
        </a:p>
      </dgm:t>
    </dgm:pt>
    <dgm:pt modelId="{7C1AABF9-9F89-4693-866E-E1C5B08F06C7}">
      <dgm:prSet phldrT="[Text]" custT="1"/>
      <dgm:spPr>
        <a:solidFill>
          <a:schemeClr val="accent6">
            <a:lumMod val="20000"/>
            <a:lumOff val="80000"/>
          </a:schemeClr>
        </a:solidFill>
        <a:ln>
          <a:solidFill>
            <a:schemeClr val="accent6"/>
          </a:solidFill>
        </a:ln>
      </dgm:spPr>
      <dgm:t>
        <a:bodyPr/>
        <a:lstStyle/>
        <a:p>
          <a:r>
            <a:rPr lang="nl-NL" sz="2400" b="1" dirty="0"/>
            <a:t>UITGANGSPUNTEIN  </a:t>
          </a:r>
          <a:r>
            <a:rPr lang="nl-NL" sz="2400" b="1" dirty="0" smtClean="0"/>
            <a:t>HUIDIGE ZORG</a:t>
          </a:r>
          <a:endParaRPr lang="nl-NL" sz="2400" b="1" dirty="0"/>
        </a:p>
        <a:p>
          <a:endParaRPr lang="en-US" sz="2400" dirty="0"/>
        </a:p>
      </dgm:t>
    </dgm:pt>
    <dgm:pt modelId="{33C05934-C302-4772-AF4C-C864ECEB7D13}" type="parTrans" cxnId="{D70F0F84-BBC6-46D6-A54F-3925E6A06714}">
      <dgm:prSet/>
      <dgm:spPr/>
      <dgm:t>
        <a:bodyPr/>
        <a:lstStyle/>
        <a:p>
          <a:endParaRPr lang="en-US"/>
        </a:p>
      </dgm:t>
    </dgm:pt>
    <dgm:pt modelId="{54838325-106B-4CD4-BAAE-F6D09089FD68}" type="sibTrans" cxnId="{D70F0F84-BBC6-46D6-A54F-3925E6A06714}">
      <dgm:prSet/>
      <dgm:spPr/>
      <dgm:t>
        <a:bodyPr/>
        <a:lstStyle/>
        <a:p>
          <a:endParaRPr lang="en-US"/>
        </a:p>
      </dgm:t>
    </dgm:pt>
    <dgm:pt modelId="{42BCAB57-FBFB-46EF-B9DE-273EE26575B1}">
      <dgm:prSet phldrT="[Text]">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a:lstStyle/>
        <a:p>
          <a:pPr algn="l"/>
          <a:endParaRPr lang="nl-NL" dirty="0"/>
        </a:p>
        <a:p>
          <a:pPr algn="l"/>
          <a:endParaRPr lang="nl-NL" dirty="0"/>
        </a:p>
      </dgm:t>
    </dgm:pt>
    <dgm:pt modelId="{03F5C55C-B716-4E52-B882-EB1405CBA5C2}" type="parTrans" cxnId="{39DBDFE0-72A2-4944-8F89-1F909EA0FED2}">
      <dgm:prSet/>
      <dgm:spPr/>
      <dgm:t>
        <a:bodyPr/>
        <a:lstStyle/>
        <a:p>
          <a:endParaRPr lang="en-US"/>
        </a:p>
      </dgm:t>
    </dgm:pt>
    <dgm:pt modelId="{7CAAF073-59E9-417E-B4F8-94093A3A43C2}" type="sibTrans" cxnId="{39DBDFE0-72A2-4944-8F89-1F909EA0FED2}">
      <dgm:prSet/>
      <dgm:spPr/>
      <dgm:t>
        <a:bodyPr/>
        <a:lstStyle/>
        <a:p>
          <a:endParaRPr lang="en-US"/>
        </a:p>
      </dgm:t>
    </dgm:pt>
    <dgm:pt modelId="{20AB1E02-A5BB-4A46-B0A3-DA3694ECBE64}">
      <dgm:prSet phldrT="[Text]" custT="1"/>
      <dgm:spPr>
        <a:solidFill>
          <a:schemeClr val="accent6">
            <a:lumMod val="20000"/>
            <a:lumOff val="80000"/>
          </a:schemeClr>
        </a:solidFill>
        <a:ln>
          <a:solidFill>
            <a:schemeClr val="accent6"/>
          </a:solidFill>
        </a:ln>
      </dgm:spPr>
      <dgm:t>
        <a:bodyPr/>
        <a:lstStyle/>
        <a:p>
          <a:r>
            <a:rPr lang="nl-NL" sz="2400" b="1" dirty="0"/>
            <a:t>GEVOLG</a:t>
          </a:r>
          <a:endParaRPr lang="en-US" sz="2400" b="1" dirty="0"/>
        </a:p>
      </dgm:t>
    </dgm:pt>
    <dgm:pt modelId="{B4C1F2F9-F8D2-4631-8FD6-0D7D86A2B840}" type="parTrans" cxnId="{58939880-2855-46BA-B755-0936E8B284A4}">
      <dgm:prSet/>
      <dgm:spPr/>
      <dgm:t>
        <a:bodyPr/>
        <a:lstStyle/>
        <a:p>
          <a:endParaRPr lang="en-US"/>
        </a:p>
      </dgm:t>
    </dgm:pt>
    <dgm:pt modelId="{E83DC32E-3B84-4D19-8384-F86CEB347100}" type="sibTrans" cxnId="{58939880-2855-46BA-B755-0936E8B284A4}">
      <dgm:prSet/>
      <dgm:spPr/>
      <dgm:t>
        <a:bodyPr/>
        <a:lstStyle/>
        <a:p>
          <a:endParaRPr lang="en-US"/>
        </a:p>
      </dgm:t>
    </dgm:pt>
    <dgm:pt modelId="{14139F4C-D691-4CF4-82D5-C2006603DF51}">
      <dgm:prSet phldrT="[Text]">
        <dgm:style>
          <a:lnRef idx="2">
            <a:schemeClr val="accent6"/>
          </a:lnRef>
          <a:fillRef idx="1">
            <a:schemeClr val="lt1"/>
          </a:fillRef>
          <a:effectRef idx="0">
            <a:schemeClr val="accent6"/>
          </a:effectRef>
          <a:fontRef idx="minor">
            <a:schemeClr val="dk1"/>
          </a:fontRef>
        </dgm:style>
      </dgm:prSet>
      <dgm:spPr/>
      <dgm:t>
        <a:bodyPr/>
        <a:lstStyle/>
        <a:p>
          <a:pPr algn="l"/>
          <a:endParaRPr lang="en-US" dirty="0">
            <a:ln>
              <a:noFill/>
            </a:ln>
            <a:effectLst/>
          </a:endParaRPr>
        </a:p>
      </dgm:t>
    </dgm:pt>
    <dgm:pt modelId="{0704A3FD-9083-4C5F-B4FB-3A632F09FBA6}" type="parTrans" cxnId="{3E0B3AB4-E258-48C3-97D6-8ED7C6E3DC7D}">
      <dgm:prSet/>
      <dgm:spPr/>
      <dgm:t>
        <a:bodyPr/>
        <a:lstStyle/>
        <a:p>
          <a:endParaRPr lang="en-US"/>
        </a:p>
      </dgm:t>
    </dgm:pt>
    <dgm:pt modelId="{63E6A0BE-9851-48ED-B630-71EA439569C4}" type="sibTrans" cxnId="{3E0B3AB4-E258-48C3-97D6-8ED7C6E3DC7D}">
      <dgm:prSet/>
      <dgm:spPr/>
      <dgm:t>
        <a:bodyPr/>
        <a:lstStyle/>
        <a:p>
          <a:endParaRPr lang="en-US"/>
        </a:p>
      </dgm:t>
    </dgm:pt>
    <dgm:pt modelId="{7277E01A-133F-401E-9C31-08F9A64BFAE7}">
      <dgm:prSet phldrT="[Text]" custT="1"/>
      <dgm:spPr>
        <a:solidFill>
          <a:schemeClr val="accent6">
            <a:lumMod val="20000"/>
            <a:lumOff val="80000"/>
          </a:schemeClr>
        </a:solidFill>
        <a:ln>
          <a:solidFill>
            <a:schemeClr val="accent6"/>
          </a:solidFill>
        </a:ln>
      </dgm:spPr>
      <dgm:t>
        <a:bodyPr/>
        <a:lstStyle/>
        <a:p>
          <a:r>
            <a:rPr lang="nl-NL" sz="2400" b="1" dirty="0"/>
            <a:t>EFFECT</a:t>
          </a:r>
          <a:r>
            <a:rPr lang="nl-NL" sz="2400" dirty="0"/>
            <a:t> </a:t>
          </a:r>
          <a:endParaRPr lang="en-US" sz="3200" dirty="0"/>
        </a:p>
      </dgm:t>
    </dgm:pt>
    <dgm:pt modelId="{A86F5F52-9FA0-40E7-841E-8301F8B16006}" type="parTrans" cxnId="{D18C1FD5-6433-42C5-9A1E-8DDF565D2203}">
      <dgm:prSet/>
      <dgm:spPr/>
      <dgm:t>
        <a:bodyPr/>
        <a:lstStyle/>
        <a:p>
          <a:endParaRPr lang="en-US"/>
        </a:p>
      </dgm:t>
    </dgm:pt>
    <dgm:pt modelId="{42427D81-1C89-4F6A-8183-6FFC613C812A}" type="sibTrans" cxnId="{D18C1FD5-6433-42C5-9A1E-8DDF565D2203}">
      <dgm:prSet/>
      <dgm:spPr/>
      <dgm:t>
        <a:bodyPr/>
        <a:lstStyle/>
        <a:p>
          <a:endParaRPr lang="en-US"/>
        </a:p>
      </dgm:t>
    </dgm:pt>
    <dgm:pt modelId="{D87F395E-5516-44D3-922E-2A1854612CE0}">
      <dgm:prSet phldrT="[Text]">
        <dgm:style>
          <a:lnRef idx="2">
            <a:schemeClr val="accent6"/>
          </a:lnRef>
          <a:fillRef idx="1">
            <a:schemeClr val="lt1"/>
          </a:fillRef>
          <a:effectRef idx="0">
            <a:schemeClr val="accent6"/>
          </a:effectRef>
          <a:fontRef idx="minor">
            <a:schemeClr val="dk1"/>
          </a:fontRef>
        </dgm:style>
      </dgm:prSet>
      <dgm:spPr/>
      <dgm:t>
        <a:bodyPr/>
        <a:lstStyle/>
        <a:p>
          <a:pPr algn="ctr"/>
          <a:endParaRPr lang="nl-NL" dirty="0"/>
        </a:p>
      </dgm:t>
    </dgm:pt>
    <dgm:pt modelId="{D7F05182-476D-48D8-8261-A88CAB6728F7}" type="parTrans" cxnId="{AAB8538A-4F86-44CB-B801-2EAD1BE327D7}">
      <dgm:prSet/>
      <dgm:spPr/>
      <dgm:t>
        <a:bodyPr/>
        <a:lstStyle/>
        <a:p>
          <a:endParaRPr lang="en-US"/>
        </a:p>
      </dgm:t>
    </dgm:pt>
    <dgm:pt modelId="{A94DC2C6-7103-41D5-B5A4-F2BBEF04AC62}" type="sibTrans" cxnId="{AAB8538A-4F86-44CB-B801-2EAD1BE327D7}">
      <dgm:prSet/>
      <dgm:spPr/>
      <dgm:t>
        <a:bodyPr/>
        <a:lstStyle/>
        <a:p>
          <a:endParaRPr lang="en-US"/>
        </a:p>
      </dgm:t>
    </dgm:pt>
    <dgm:pt modelId="{BF1BA48A-CF42-4014-B777-133F2BFCCE22}" type="pres">
      <dgm:prSet presAssocID="{A5AB34CA-A747-4524-8D8E-335365C75ADE}" presName="Name0" presStyleCnt="0">
        <dgm:presLayoutVars>
          <dgm:dir/>
          <dgm:animLvl val="lvl"/>
          <dgm:resizeHandles val="exact"/>
        </dgm:presLayoutVars>
      </dgm:prSet>
      <dgm:spPr/>
      <dgm:t>
        <a:bodyPr/>
        <a:lstStyle/>
        <a:p>
          <a:endParaRPr lang="en-US"/>
        </a:p>
      </dgm:t>
    </dgm:pt>
    <dgm:pt modelId="{0B22C519-CDB1-4303-A396-1F7FDB07F917}" type="pres">
      <dgm:prSet presAssocID="{7C1AABF9-9F89-4693-866E-E1C5B08F06C7}" presName="compositeNode" presStyleCnt="0">
        <dgm:presLayoutVars>
          <dgm:bulletEnabled val="1"/>
        </dgm:presLayoutVars>
      </dgm:prSet>
      <dgm:spPr/>
    </dgm:pt>
    <dgm:pt modelId="{20D0FB11-97D8-402A-967D-1547C6DCA1B5}" type="pres">
      <dgm:prSet presAssocID="{7C1AABF9-9F89-4693-866E-E1C5B08F06C7}" presName="bgRect" presStyleLbl="node1" presStyleIdx="0" presStyleCnt="3" custScaleX="100663" custLinFactNeighborX="2387"/>
      <dgm:spPr/>
      <dgm:t>
        <a:bodyPr/>
        <a:lstStyle/>
        <a:p>
          <a:endParaRPr lang="en-US"/>
        </a:p>
      </dgm:t>
    </dgm:pt>
    <dgm:pt modelId="{16574954-0C47-4AA8-B47A-8D5126AD9547}" type="pres">
      <dgm:prSet presAssocID="{7C1AABF9-9F89-4693-866E-E1C5B08F06C7}" presName="parentNode" presStyleLbl="node1" presStyleIdx="0" presStyleCnt="3">
        <dgm:presLayoutVars>
          <dgm:chMax val="0"/>
          <dgm:bulletEnabled val="1"/>
        </dgm:presLayoutVars>
      </dgm:prSet>
      <dgm:spPr/>
      <dgm:t>
        <a:bodyPr/>
        <a:lstStyle/>
        <a:p>
          <a:endParaRPr lang="en-US"/>
        </a:p>
      </dgm:t>
    </dgm:pt>
    <dgm:pt modelId="{82123DA7-E111-4860-B953-65F731F5E050}" type="pres">
      <dgm:prSet presAssocID="{7C1AABF9-9F89-4693-866E-E1C5B08F06C7}" presName="childNode" presStyleLbl="node1" presStyleIdx="0" presStyleCnt="3">
        <dgm:presLayoutVars>
          <dgm:bulletEnabled val="1"/>
        </dgm:presLayoutVars>
      </dgm:prSet>
      <dgm:spPr/>
      <dgm:t>
        <a:bodyPr/>
        <a:lstStyle/>
        <a:p>
          <a:endParaRPr lang="en-US"/>
        </a:p>
      </dgm:t>
    </dgm:pt>
    <dgm:pt modelId="{4D0AE629-206B-4D81-A71C-692866E03176}" type="pres">
      <dgm:prSet presAssocID="{54838325-106B-4CD4-BAAE-F6D09089FD68}" presName="hSp" presStyleCnt="0"/>
      <dgm:spPr/>
    </dgm:pt>
    <dgm:pt modelId="{83DAE4F5-AC4A-4B2E-B749-6071384117CD}" type="pres">
      <dgm:prSet presAssocID="{54838325-106B-4CD4-BAAE-F6D09089FD68}" presName="vProcSp" presStyleCnt="0"/>
      <dgm:spPr/>
    </dgm:pt>
    <dgm:pt modelId="{07643A9D-65DB-4BA0-A87B-5A3398CD1ADF}" type="pres">
      <dgm:prSet presAssocID="{54838325-106B-4CD4-BAAE-F6D09089FD68}" presName="vSp1" presStyleCnt="0"/>
      <dgm:spPr/>
    </dgm:pt>
    <dgm:pt modelId="{206D899F-E6A8-41D9-9877-D21D0D12FFEE}" type="pres">
      <dgm:prSet presAssocID="{54838325-106B-4CD4-BAAE-F6D09089FD68}" presName="simulatedConn" presStyleLbl="solidFgAcc1" presStyleIdx="0" presStyleCnt="2" custLinFactY="-128724" custLinFactNeighborX="-11597" custLinFactNeighborY="-200000"/>
      <dgm:spPr>
        <a:solidFill>
          <a:schemeClr val="accent6">
            <a:lumMod val="75000"/>
          </a:schemeClr>
        </a:solidFill>
        <a:ln>
          <a:solidFill>
            <a:schemeClr val="accent6">
              <a:lumMod val="75000"/>
            </a:schemeClr>
          </a:solidFill>
        </a:ln>
      </dgm:spPr>
      <dgm:t>
        <a:bodyPr/>
        <a:lstStyle/>
        <a:p>
          <a:endParaRPr lang="en-US"/>
        </a:p>
      </dgm:t>
    </dgm:pt>
    <dgm:pt modelId="{8FA36E7C-814D-4294-9AB6-6E21F647550D}" type="pres">
      <dgm:prSet presAssocID="{54838325-106B-4CD4-BAAE-F6D09089FD68}" presName="vSp2" presStyleCnt="0"/>
      <dgm:spPr/>
    </dgm:pt>
    <dgm:pt modelId="{DE00037E-7366-4CF3-8FB2-37E4A735A0B4}" type="pres">
      <dgm:prSet presAssocID="{54838325-106B-4CD4-BAAE-F6D09089FD68}" presName="sibTrans" presStyleCnt="0"/>
      <dgm:spPr/>
    </dgm:pt>
    <dgm:pt modelId="{001FC177-6F98-49EF-930E-35471FE4AE2A}" type="pres">
      <dgm:prSet presAssocID="{20AB1E02-A5BB-4A46-B0A3-DA3694ECBE64}" presName="compositeNode" presStyleCnt="0">
        <dgm:presLayoutVars>
          <dgm:bulletEnabled val="1"/>
        </dgm:presLayoutVars>
      </dgm:prSet>
      <dgm:spPr/>
    </dgm:pt>
    <dgm:pt modelId="{41441C70-1847-41C3-98EC-F40EA47BB688}" type="pres">
      <dgm:prSet presAssocID="{20AB1E02-A5BB-4A46-B0A3-DA3694ECBE64}" presName="bgRect" presStyleLbl="node1" presStyleIdx="1" presStyleCnt="3" custLinFactNeighborX="1257"/>
      <dgm:spPr/>
      <dgm:t>
        <a:bodyPr/>
        <a:lstStyle/>
        <a:p>
          <a:endParaRPr lang="en-US"/>
        </a:p>
      </dgm:t>
    </dgm:pt>
    <dgm:pt modelId="{705194D6-CB69-4994-838A-EA0346F10DEE}" type="pres">
      <dgm:prSet presAssocID="{20AB1E02-A5BB-4A46-B0A3-DA3694ECBE64}" presName="parentNode" presStyleLbl="node1" presStyleIdx="1" presStyleCnt="3">
        <dgm:presLayoutVars>
          <dgm:chMax val="0"/>
          <dgm:bulletEnabled val="1"/>
        </dgm:presLayoutVars>
      </dgm:prSet>
      <dgm:spPr/>
      <dgm:t>
        <a:bodyPr/>
        <a:lstStyle/>
        <a:p>
          <a:endParaRPr lang="en-US"/>
        </a:p>
      </dgm:t>
    </dgm:pt>
    <dgm:pt modelId="{363D5AC9-88FC-48B2-B56D-D4FCC8BF0B83}" type="pres">
      <dgm:prSet presAssocID="{20AB1E02-A5BB-4A46-B0A3-DA3694ECBE64}" presName="childNode" presStyleLbl="node1" presStyleIdx="1" presStyleCnt="3">
        <dgm:presLayoutVars>
          <dgm:bulletEnabled val="1"/>
        </dgm:presLayoutVars>
      </dgm:prSet>
      <dgm:spPr/>
      <dgm:t>
        <a:bodyPr/>
        <a:lstStyle/>
        <a:p>
          <a:endParaRPr lang="en-US"/>
        </a:p>
      </dgm:t>
    </dgm:pt>
    <dgm:pt modelId="{69CAE07F-6CCB-4FAA-BD9E-B3A0ECF19072}" type="pres">
      <dgm:prSet presAssocID="{E83DC32E-3B84-4D19-8384-F86CEB347100}" presName="hSp" presStyleCnt="0"/>
      <dgm:spPr/>
    </dgm:pt>
    <dgm:pt modelId="{C4DC5157-0031-41EF-AB6C-78859E3EEE04}" type="pres">
      <dgm:prSet presAssocID="{E83DC32E-3B84-4D19-8384-F86CEB347100}" presName="vProcSp" presStyleCnt="0"/>
      <dgm:spPr/>
    </dgm:pt>
    <dgm:pt modelId="{6FE5CC80-F546-484D-B2D8-9EE01ABD912C}" type="pres">
      <dgm:prSet presAssocID="{E83DC32E-3B84-4D19-8384-F86CEB347100}" presName="vSp1" presStyleCnt="0"/>
      <dgm:spPr/>
    </dgm:pt>
    <dgm:pt modelId="{6EBCC38F-1DF8-447E-80A4-E29CBFB58697}" type="pres">
      <dgm:prSet presAssocID="{E83DC32E-3B84-4D19-8384-F86CEB347100}" presName="simulatedConn" presStyleLbl="solidFgAcc1" presStyleIdx="1" presStyleCnt="2" custLinFactY="-125826" custLinFactNeighborX="-3332" custLinFactNeighborY="-200000"/>
      <dgm:spPr>
        <a:solidFill>
          <a:schemeClr val="accent6">
            <a:lumMod val="75000"/>
          </a:schemeClr>
        </a:solidFill>
        <a:ln>
          <a:solidFill>
            <a:schemeClr val="accent6">
              <a:lumMod val="75000"/>
            </a:schemeClr>
          </a:solidFill>
        </a:ln>
      </dgm:spPr>
      <dgm:t>
        <a:bodyPr/>
        <a:lstStyle/>
        <a:p>
          <a:endParaRPr lang="en-US"/>
        </a:p>
      </dgm:t>
    </dgm:pt>
    <dgm:pt modelId="{4E6BA85C-60EC-4181-9E41-F3EE841BF834}" type="pres">
      <dgm:prSet presAssocID="{E83DC32E-3B84-4D19-8384-F86CEB347100}" presName="vSp2" presStyleCnt="0"/>
      <dgm:spPr/>
    </dgm:pt>
    <dgm:pt modelId="{9FA88252-FD59-419D-8D72-606377453BA8}" type="pres">
      <dgm:prSet presAssocID="{E83DC32E-3B84-4D19-8384-F86CEB347100}" presName="sibTrans" presStyleCnt="0"/>
      <dgm:spPr/>
    </dgm:pt>
    <dgm:pt modelId="{2E777605-AA29-4F31-B4FD-DE2DF0B7F8BB}" type="pres">
      <dgm:prSet presAssocID="{7277E01A-133F-401E-9C31-08F9A64BFAE7}" presName="compositeNode" presStyleCnt="0">
        <dgm:presLayoutVars>
          <dgm:bulletEnabled val="1"/>
        </dgm:presLayoutVars>
      </dgm:prSet>
      <dgm:spPr/>
    </dgm:pt>
    <dgm:pt modelId="{4FE0179E-FCF3-4A84-A1B7-374C4B81E952}" type="pres">
      <dgm:prSet presAssocID="{7277E01A-133F-401E-9C31-08F9A64BFAE7}" presName="bgRect" presStyleLbl="node1" presStyleIdx="2" presStyleCnt="3" custLinFactNeighborX="461"/>
      <dgm:spPr/>
      <dgm:t>
        <a:bodyPr/>
        <a:lstStyle/>
        <a:p>
          <a:endParaRPr lang="en-US"/>
        </a:p>
      </dgm:t>
    </dgm:pt>
    <dgm:pt modelId="{A23CDECF-4B6E-4065-BCB6-F6AFF04B34CF}" type="pres">
      <dgm:prSet presAssocID="{7277E01A-133F-401E-9C31-08F9A64BFAE7}" presName="parentNode" presStyleLbl="node1" presStyleIdx="2" presStyleCnt="3">
        <dgm:presLayoutVars>
          <dgm:chMax val="0"/>
          <dgm:bulletEnabled val="1"/>
        </dgm:presLayoutVars>
      </dgm:prSet>
      <dgm:spPr/>
      <dgm:t>
        <a:bodyPr/>
        <a:lstStyle/>
        <a:p>
          <a:endParaRPr lang="en-US"/>
        </a:p>
      </dgm:t>
    </dgm:pt>
    <dgm:pt modelId="{DD267997-3FEC-4188-9870-456CF21B2F86}" type="pres">
      <dgm:prSet presAssocID="{7277E01A-133F-401E-9C31-08F9A64BFAE7}" presName="childNode" presStyleLbl="node1" presStyleIdx="2" presStyleCnt="3">
        <dgm:presLayoutVars>
          <dgm:bulletEnabled val="1"/>
        </dgm:presLayoutVars>
      </dgm:prSet>
      <dgm:spPr/>
      <dgm:t>
        <a:bodyPr/>
        <a:lstStyle/>
        <a:p>
          <a:endParaRPr lang="en-US"/>
        </a:p>
      </dgm:t>
    </dgm:pt>
  </dgm:ptLst>
  <dgm:cxnLst>
    <dgm:cxn modelId="{E277700A-1B34-416B-A196-290F47D89E24}" type="presOf" srcId="{D87F395E-5516-44D3-922E-2A1854612CE0}" destId="{DD267997-3FEC-4188-9870-456CF21B2F86}" srcOrd="0" destOrd="0" presId="urn:microsoft.com/office/officeart/2005/8/layout/hProcess7"/>
    <dgm:cxn modelId="{58939880-2855-46BA-B755-0936E8B284A4}" srcId="{A5AB34CA-A747-4524-8D8E-335365C75ADE}" destId="{20AB1E02-A5BB-4A46-B0A3-DA3694ECBE64}" srcOrd="1" destOrd="0" parTransId="{B4C1F2F9-F8D2-4631-8FD6-0D7D86A2B840}" sibTransId="{E83DC32E-3B84-4D19-8384-F86CEB347100}"/>
    <dgm:cxn modelId="{FF206B9E-03E3-4434-AEC3-23A181BAFA1C}" type="presOf" srcId="{A5AB34CA-A747-4524-8D8E-335365C75ADE}" destId="{BF1BA48A-CF42-4014-B777-133F2BFCCE22}" srcOrd="0" destOrd="0" presId="urn:microsoft.com/office/officeart/2005/8/layout/hProcess7"/>
    <dgm:cxn modelId="{861574D3-D385-48BE-9AC1-285F6704A18A}" type="presOf" srcId="{20AB1E02-A5BB-4A46-B0A3-DA3694ECBE64}" destId="{41441C70-1847-41C3-98EC-F40EA47BB688}" srcOrd="0" destOrd="0" presId="urn:microsoft.com/office/officeart/2005/8/layout/hProcess7"/>
    <dgm:cxn modelId="{39DBDFE0-72A2-4944-8F89-1F909EA0FED2}" srcId="{7C1AABF9-9F89-4693-866E-E1C5B08F06C7}" destId="{42BCAB57-FBFB-46EF-B9DE-273EE26575B1}" srcOrd="0" destOrd="0" parTransId="{03F5C55C-B716-4E52-B882-EB1405CBA5C2}" sibTransId="{7CAAF073-59E9-417E-B4F8-94093A3A43C2}"/>
    <dgm:cxn modelId="{2130C5EC-983C-4AD9-BD91-20E787CB9BC0}" type="presOf" srcId="{7277E01A-133F-401E-9C31-08F9A64BFAE7}" destId="{4FE0179E-FCF3-4A84-A1B7-374C4B81E952}" srcOrd="0" destOrd="0" presId="urn:microsoft.com/office/officeart/2005/8/layout/hProcess7"/>
    <dgm:cxn modelId="{D18C1FD5-6433-42C5-9A1E-8DDF565D2203}" srcId="{A5AB34CA-A747-4524-8D8E-335365C75ADE}" destId="{7277E01A-133F-401E-9C31-08F9A64BFAE7}" srcOrd="2" destOrd="0" parTransId="{A86F5F52-9FA0-40E7-841E-8301F8B16006}" sibTransId="{42427D81-1C89-4F6A-8183-6FFC613C812A}"/>
    <dgm:cxn modelId="{527A98A0-9351-4264-A1D3-E73460F15DD5}" type="presOf" srcId="{42BCAB57-FBFB-46EF-B9DE-273EE26575B1}" destId="{82123DA7-E111-4860-B953-65F731F5E050}" srcOrd="0" destOrd="0" presId="urn:microsoft.com/office/officeart/2005/8/layout/hProcess7"/>
    <dgm:cxn modelId="{C04929C5-98A9-4F23-9B64-F19CF42BAEB0}" type="presOf" srcId="{7277E01A-133F-401E-9C31-08F9A64BFAE7}" destId="{A23CDECF-4B6E-4065-BCB6-F6AFF04B34CF}" srcOrd="1" destOrd="0" presId="urn:microsoft.com/office/officeart/2005/8/layout/hProcess7"/>
    <dgm:cxn modelId="{D70F0F84-BBC6-46D6-A54F-3925E6A06714}" srcId="{A5AB34CA-A747-4524-8D8E-335365C75ADE}" destId="{7C1AABF9-9F89-4693-866E-E1C5B08F06C7}" srcOrd="0" destOrd="0" parTransId="{33C05934-C302-4772-AF4C-C864ECEB7D13}" sibTransId="{54838325-106B-4CD4-BAAE-F6D09089FD68}"/>
    <dgm:cxn modelId="{95972FF2-EFE8-408A-A01E-F4E93380B954}" type="presOf" srcId="{20AB1E02-A5BB-4A46-B0A3-DA3694ECBE64}" destId="{705194D6-CB69-4994-838A-EA0346F10DEE}" srcOrd="1" destOrd="0" presId="urn:microsoft.com/office/officeart/2005/8/layout/hProcess7"/>
    <dgm:cxn modelId="{C6FE8533-3E87-4E58-AF52-E378C087CFEB}" type="presOf" srcId="{14139F4C-D691-4CF4-82D5-C2006603DF51}" destId="{363D5AC9-88FC-48B2-B56D-D4FCC8BF0B83}" srcOrd="0" destOrd="0" presId="urn:microsoft.com/office/officeart/2005/8/layout/hProcess7"/>
    <dgm:cxn modelId="{AAB8538A-4F86-44CB-B801-2EAD1BE327D7}" srcId="{7277E01A-133F-401E-9C31-08F9A64BFAE7}" destId="{D87F395E-5516-44D3-922E-2A1854612CE0}" srcOrd="0" destOrd="0" parTransId="{D7F05182-476D-48D8-8261-A88CAB6728F7}" sibTransId="{A94DC2C6-7103-41D5-B5A4-F2BBEF04AC62}"/>
    <dgm:cxn modelId="{09B44FC1-C13B-4895-B0D4-0398D5E7C79D}" type="presOf" srcId="{7C1AABF9-9F89-4693-866E-E1C5B08F06C7}" destId="{16574954-0C47-4AA8-B47A-8D5126AD9547}" srcOrd="1" destOrd="0" presId="urn:microsoft.com/office/officeart/2005/8/layout/hProcess7"/>
    <dgm:cxn modelId="{1CD42D41-A57D-4802-832B-22904DA94F34}" type="presOf" srcId="{7C1AABF9-9F89-4693-866E-E1C5B08F06C7}" destId="{20D0FB11-97D8-402A-967D-1547C6DCA1B5}" srcOrd="0" destOrd="0" presId="urn:microsoft.com/office/officeart/2005/8/layout/hProcess7"/>
    <dgm:cxn modelId="{3E0B3AB4-E258-48C3-97D6-8ED7C6E3DC7D}" srcId="{20AB1E02-A5BB-4A46-B0A3-DA3694ECBE64}" destId="{14139F4C-D691-4CF4-82D5-C2006603DF51}" srcOrd="0" destOrd="0" parTransId="{0704A3FD-9083-4C5F-B4FB-3A632F09FBA6}" sibTransId="{63E6A0BE-9851-48ED-B630-71EA439569C4}"/>
    <dgm:cxn modelId="{B09C2E6B-DA98-44DB-90FA-C0F841009266}" type="presParOf" srcId="{BF1BA48A-CF42-4014-B777-133F2BFCCE22}" destId="{0B22C519-CDB1-4303-A396-1F7FDB07F917}" srcOrd="0" destOrd="0" presId="urn:microsoft.com/office/officeart/2005/8/layout/hProcess7"/>
    <dgm:cxn modelId="{FF2D48F4-F479-451E-8AB2-3AAAD1D575D7}" type="presParOf" srcId="{0B22C519-CDB1-4303-A396-1F7FDB07F917}" destId="{20D0FB11-97D8-402A-967D-1547C6DCA1B5}" srcOrd="0" destOrd="0" presId="urn:microsoft.com/office/officeart/2005/8/layout/hProcess7"/>
    <dgm:cxn modelId="{6D084A31-8944-44E9-9355-EDBF4AC56C75}" type="presParOf" srcId="{0B22C519-CDB1-4303-A396-1F7FDB07F917}" destId="{16574954-0C47-4AA8-B47A-8D5126AD9547}" srcOrd="1" destOrd="0" presId="urn:microsoft.com/office/officeart/2005/8/layout/hProcess7"/>
    <dgm:cxn modelId="{D4ABDC6B-66A5-4EAC-87B1-2137A7AC3A7E}" type="presParOf" srcId="{0B22C519-CDB1-4303-A396-1F7FDB07F917}" destId="{82123DA7-E111-4860-B953-65F731F5E050}" srcOrd="2" destOrd="0" presId="urn:microsoft.com/office/officeart/2005/8/layout/hProcess7"/>
    <dgm:cxn modelId="{998CF80D-BC3E-45C7-9C97-0A4AE6B31E74}" type="presParOf" srcId="{BF1BA48A-CF42-4014-B777-133F2BFCCE22}" destId="{4D0AE629-206B-4D81-A71C-692866E03176}" srcOrd="1" destOrd="0" presId="urn:microsoft.com/office/officeart/2005/8/layout/hProcess7"/>
    <dgm:cxn modelId="{421B6FCD-B04A-4DC0-8C55-791702C3F0E9}" type="presParOf" srcId="{BF1BA48A-CF42-4014-B777-133F2BFCCE22}" destId="{83DAE4F5-AC4A-4B2E-B749-6071384117CD}" srcOrd="2" destOrd="0" presId="urn:microsoft.com/office/officeart/2005/8/layout/hProcess7"/>
    <dgm:cxn modelId="{E8B85228-9632-47D2-A8F7-EF264FAA1184}" type="presParOf" srcId="{83DAE4F5-AC4A-4B2E-B749-6071384117CD}" destId="{07643A9D-65DB-4BA0-A87B-5A3398CD1ADF}" srcOrd="0" destOrd="0" presId="urn:microsoft.com/office/officeart/2005/8/layout/hProcess7"/>
    <dgm:cxn modelId="{EB4AD214-64A2-4F66-AC11-72B08AF5CD1A}" type="presParOf" srcId="{83DAE4F5-AC4A-4B2E-B749-6071384117CD}" destId="{206D899F-E6A8-41D9-9877-D21D0D12FFEE}" srcOrd="1" destOrd="0" presId="urn:microsoft.com/office/officeart/2005/8/layout/hProcess7"/>
    <dgm:cxn modelId="{394E293E-4809-4B8D-8D41-2DA1DB99DCA6}" type="presParOf" srcId="{83DAE4F5-AC4A-4B2E-B749-6071384117CD}" destId="{8FA36E7C-814D-4294-9AB6-6E21F647550D}" srcOrd="2" destOrd="0" presId="urn:microsoft.com/office/officeart/2005/8/layout/hProcess7"/>
    <dgm:cxn modelId="{5F32D097-49A5-48B6-B9BB-FADF462055FD}" type="presParOf" srcId="{BF1BA48A-CF42-4014-B777-133F2BFCCE22}" destId="{DE00037E-7366-4CF3-8FB2-37E4A735A0B4}" srcOrd="3" destOrd="0" presId="urn:microsoft.com/office/officeart/2005/8/layout/hProcess7"/>
    <dgm:cxn modelId="{D7CC4DAD-C5BC-4494-90FC-73B56F9E7841}" type="presParOf" srcId="{BF1BA48A-CF42-4014-B777-133F2BFCCE22}" destId="{001FC177-6F98-49EF-930E-35471FE4AE2A}" srcOrd="4" destOrd="0" presId="urn:microsoft.com/office/officeart/2005/8/layout/hProcess7"/>
    <dgm:cxn modelId="{C2F2BA57-5244-4E01-BEFC-DA7A841AA5A0}" type="presParOf" srcId="{001FC177-6F98-49EF-930E-35471FE4AE2A}" destId="{41441C70-1847-41C3-98EC-F40EA47BB688}" srcOrd="0" destOrd="0" presId="urn:microsoft.com/office/officeart/2005/8/layout/hProcess7"/>
    <dgm:cxn modelId="{F15FA5E4-1623-4B1E-B5FA-1F085AE76393}" type="presParOf" srcId="{001FC177-6F98-49EF-930E-35471FE4AE2A}" destId="{705194D6-CB69-4994-838A-EA0346F10DEE}" srcOrd="1" destOrd="0" presId="urn:microsoft.com/office/officeart/2005/8/layout/hProcess7"/>
    <dgm:cxn modelId="{50F01409-1118-410E-943C-73B988F12E93}" type="presParOf" srcId="{001FC177-6F98-49EF-930E-35471FE4AE2A}" destId="{363D5AC9-88FC-48B2-B56D-D4FCC8BF0B83}" srcOrd="2" destOrd="0" presId="urn:microsoft.com/office/officeart/2005/8/layout/hProcess7"/>
    <dgm:cxn modelId="{975670F7-CF22-4439-84F1-70A159CDE123}" type="presParOf" srcId="{BF1BA48A-CF42-4014-B777-133F2BFCCE22}" destId="{69CAE07F-6CCB-4FAA-BD9E-B3A0ECF19072}" srcOrd="5" destOrd="0" presId="urn:microsoft.com/office/officeart/2005/8/layout/hProcess7"/>
    <dgm:cxn modelId="{6C8ECE21-B58B-4BC8-9DA6-283568BF8870}" type="presParOf" srcId="{BF1BA48A-CF42-4014-B777-133F2BFCCE22}" destId="{C4DC5157-0031-41EF-AB6C-78859E3EEE04}" srcOrd="6" destOrd="0" presId="urn:microsoft.com/office/officeart/2005/8/layout/hProcess7"/>
    <dgm:cxn modelId="{0690585C-0ECF-41AC-A8BB-42EF2C6862A7}" type="presParOf" srcId="{C4DC5157-0031-41EF-AB6C-78859E3EEE04}" destId="{6FE5CC80-F546-484D-B2D8-9EE01ABD912C}" srcOrd="0" destOrd="0" presId="urn:microsoft.com/office/officeart/2005/8/layout/hProcess7"/>
    <dgm:cxn modelId="{5BF221E6-41D0-4CAE-9CFB-4B70BFE43398}" type="presParOf" srcId="{C4DC5157-0031-41EF-AB6C-78859E3EEE04}" destId="{6EBCC38F-1DF8-447E-80A4-E29CBFB58697}" srcOrd="1" destOrd="0" presId="urn:microsoft.com/office/officeart/2005/8/layout/hProcess7"/>
    <dgm:cxn modelId="{6E63498E-6C9D-40A2-A088-532B04CDE486}" type="presParOf" srcId="{C4DC5157-0031-41EF-AB6C-78859E3EEE04}" destId="{4E6BA85C-60EC-4181-9E41-F3EE841BF834}" srcOrd="2" destOrd="0" presId="urn:microsoft.com/office/officeart/2005/8/layout/hProcess7"/>
    <dgm:cxn modelId="{EC1CA8A3-31CE-4F76-8787-4C1A5674FBAE}" type="presParOf" srcId="{BF1BA48A-CF42-4014-B777-133F2BFCCE22}" destId="{9FA88252-FD59-419D-8D72-606377453BA8}" srcOrd="7" destOrd="0" presId="urn:microsoft.com/office/officeart/2005/8/layout/hProcess7"/>
    <dgm:cxn modelId="{E76DEF13-BCC6-4BE9-8EAE-464E227E6B45}" type="presParOf" srcId="{BF1BA48A-CF42-4014-B777-133F2BFCCE22}" destId="{2E777605-AA29-4F31-B4FD-DE2DF0B7F8BB}" srcOrd="8" destOrd="0" presId="urn:microsoft.com/office/officeart/2005/8/layout/hProcess7"/>
    <dgm:cxn modelId="{ED799AC3-300F-408F-AB2F-67D7ED35B773}" type="presParOf" srcId="{2E777605-AA29-4F31-B4FD-DE2DF0B7F8BB}" destId="{4FE0179E-FCF3-4A84-A1B7-374C4B81E952}" srcOrd="0" destOrd="0" presId="urn:microsoft.com/office/officeart/2005/8/layout/hProcess7"/>
    <dgm:cxn modelId="{969B7719-0828-45A7-8502-41B0537819B6}" type="presParOf" srcId="{2E777605-AA29-4F31-B4FD-DE2DF0B7F8BB}" destId="{A23CDECF-4B6E-4065-BCB6-F6AFF04B34CF}" srcOrd="1" destOrd="0" presId="urn:microsoft.com/office/officeart/2005/8/layout/hProcess7"/>
    <dgm:cxn modelId="{2863B04C-210A-4EF4-9895-BED1397E039B}" type="presParOf" srcId="{2E777605-AA29-4F31-B4FD-DE2DF0B7F8BB}" destId="{DD267997-3FEC-4188-9870-456CF21B2F8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B34CA-A747-4524-8D8E-335365C75ADE}" type="doc">
      <dgm:prSet loTypeId="urn:microsoft.com/office/officeart/2005/8/layout/hProcess7" loCatId="list" qsTypeId="urn:microsoft.com/office/officeart/2005/8/quickstyle/simple2" qsCatId="simple" csTypeId="urn:microsoft.com/office/officeart/2005/8/colors/accent2_1" csCatId="accent2" phldr="1"/>
      <dgm:spPr/>
      <dgm:t>
        <a:bodyPr/>
        <a:lstStyle/>
        <a:p>
          <a:endParaRPr lang="en-US"/>
        </a:p>
      </dgm:t>
    </dgm:pt>
    <dgm:pt modelId="{7C1AABF9-9F89-4693-866E-E1C5B08F06C7}">
      <dgm:prSet phldrT="[Text]" custT="1"/>
      <dgm:spPr>
        <a:solidFill>
          <a:schemeClr val="accent6">
            <a:lumMod val="20000"/>
            <a:lumOff val="80000"/>
          </a:schemeClr>
        </a:solidFill>
        <a:ln>
          <a:solidFill>
            <a:schemeClr val="accent6">
              <a:lumMod val="40000"/>
              <a:lumOff val="60000"/>
            </a:schemeClr>
          </a:solidFill>
        </a:ln>
      </dgm:spPr>
      <dgm:t>
        <a:bodyPr/>
        <a:lstStyle/>
        <a:p>
          <a:r>
            <a:rPr lang="nl-NL" sz="2400" b="1" dirty="0" smtClean="0">
              <a:latin typeface="+mj-lt"/>
            </a:rPr>
            <a:t>UITGANGSPUNTEN ONDERZOEK </a:t>
          </a:r>
          <a:br>
            <a:rPr lang="nl-NL" sz="2400" b="1" dirty="0" smtClean="0">
              <a:latin typeface="+mj-lt"/>
            </a:rPr>
          </a:br>
          <a:r>
            <a:rPr lang="nl-NL" sz="2400" b="1" dirty="0" smtClean="0">
              <a:latin typeface="+mj-lt"/>
            </a:rPr>
            <a:t>EN VISIE:</a:t>
          </a:r>
          <a:endParaRPr lang="nl-NL" sz="2000" b="1" dirty="0">
            <a:latin typeface="+mj-lt"/>
          </a:endParaRPr>
        </a:p>
      </dgm:t>
    </dgm:pt>
    <dgm:pt modelId="{33C05934-C302-4772-AF4C-C864ECEB7D13}" type="parTrans" cxnId="{D70F0F84-BBC6-46D6-A54F-3925E6A06714}">
      <dgm:prSet/>
      <dgm:spPr/>
      <dgm:t>
        <a:bodyPr/>
        <a:lstStyle/>
        <a:p>
          <a:endParaRPr lang="en-US"/>
        </a:p>
      </dgm:t>
    </dgm:pt>
    <dgm:pt modelId="{54838325-106B-4CD4-BAAE-F6D09089FD68}" type="sibTrans" cxnId="{D70F0F84-BBC6-46D6-A54F-3925E6A06714}">
      <dgm:prSet/>
      <dgm:spPr/>
      <dgm:t>
        <a:bodyPr/>
        <a:lstStyle/>
        <a:p>
          <a:endParaRPr lang="en-US"/>
        </a:p>
      </dgm:t>
    </dgm:pt>
    <dgm:pt modelId="{42BCAB57-FBFB-46EF-B9DE-273EE26575B1}">
      <dgm:prSet phldrT="[Text]" custT="1">
        <dgm:style>
          <a:lnRef idx="2">
            <a:schemeClr val="accent6"/>
          </a:lnRef>
          <a:fillRef idx="1">
            <a:schemeClr val="lt1"/>
          </a:fillRef>
          <a:effectRef idx="0">
            <a:schemeClr val="accent6"/>
          </a:effectRef>
          <a:fontRef idx="minor">
            <a:schemeClr val="dk1"/>
          </a:fontRef>
        </dgm:style>
      </dgm:prSet>
      <dgm:spPr/>
      <dgm:t>
        <a:bodyPr/>
        <a:lstStyle/>
        <a:p>
          <a:pPr algn="l"/>
          <a:endParaRPr lang="nl-NL" sz="1200" dirty="0"/>
        </a:p>
        <a:p>
          <a:pPr algn="l"/>
          <a:endParaRPr lang="en-US" sz="1200" dirty="0"/>
        </a:p>
      </dgm:t>
    </dgm:pt>
    <dgm:pt modelId="{03F5C55C-B716-4E52-B882-EB1405CBA5C2}" type="parTrans" cxnId="{39DBDFE0-72A2-4944-8F89-1F909EA0FED2}">
      <dgm:prSet/>
      <dgm:spPr/>
      <dgm:t>
        <a:bodyPr/>
        <a:lstStyle/>
        <a:p>
          <a:endParaRPr lang="en-US"/>
        </a:p>
      </dgm:t>
    </dgm:pt>
    <dgm:pt modelId="{7CAAF073-59E9-417E-B4F8-94093A3A43C2}" type="sibTrans" cxnId="{39DBDFE0-72A2-4944-8F89-1F909EA0FED2}">
      <dgm:prSet/>
      <dgm:spPr/>
      <dgm:t>
        <a:bodyPr/>
        <a:lstStyle/>
        <a:p>
          <a:endParaRPr lang="en-US"/>
        </a:p>
      </dgm:t>
    </dgm:pt>
    <dgm:pt modelId="{14139F4C-D691-4CF4-82D5-C2006603DF51}">
      <dgm:prSet phldrT="[Text]" custT="1">
        <dgm:style>
          <a:lnRef idx="2">
            <a:schemeClr val="accent6"/>
          </a:lnRef>
          <a:fillRef idx="1">
            <a:schemeClr val="lt1"/>
          </a:fillRef>
          <a:effectRef idx="0">
            <a:schemeClr val="accent6"/>
          </a:effectRef>
          <a:fontRef idx="minor">
            <a:schemeClr val="dk1"/>
          </a:fontRef>
        </dgm:style>
      </dgm:prSet>
      <dgm:spPr/>
      <dgm:t>
        <a:bodyPr/>
        <a:lstStyle/>
        <a:p>
          <a:endParaRPr lang="nl-NL" sz="1200" dirty="0"/>
        </a:p>
      </dgm:t>
    </dgm:pt>
    <dgm:pt modelId="{0704A3FD-9083-4C5F-B4FB-3A632F09FBA6}" type="parTrans" cxnId="{3E0B3AB4-E258-48C3-97D6-8ED7C6E3DC7D}">
      <dgm:prSet/>
      <dgm:spPr/>
      <dgm:t>
        <a:bodyPr/>
        <a:lstStyle/>
        <a:p>
          <a:endParaRPr lang="en-US"/>
        </a:p>
      </dgm:t>
    </dgm:pt>
    <dgm:pt modelId="{63E6A0BE-9851-48ED-B630-71EA439569C4}" type="sibTrans" cxnId="{3E0B3AB4-E258-48C3-97D6-8ED7C6E3DC7D}">
      <dgm:prSet/>
      <dgm:spPr/>
      <dgm:t>
        <a:bodyPr/>
        <a:lstStyle/>
        <a:p>
          <a:endParaRPr lang="en-US"/>
        </a:p>
      </dgm:t>
    </dgm:pt>
    <dgm:pt modelId="{7277E01A-133F-401E-9C31-08F9A64BFAE7}">
      <dgm:prSet phldrT="[Text]" custT="1"/>
      <dgm:spPr>
        <a:solidFill>
          <a:schemeClr val="accent6">
            <a:lumMod val="20000"/>
            <a:lumOff val="80000"/>
          </a:schemeClr>
        </a:solidFill>
        <a:ln>
          <a:solidFill>
            <a:schemeClr val="accent6">
              <a:lumMod val="40000"/>
              <a:lumOff val="60000"/>
            </a:schemeClr>
          </a:solidFill>
        </a:ln>
      </dgm:spPr>
      <dgm:t>
        <a:bodyPr/>
        <a:lstStyle/>
        <a:p>
          <a:r>
            <a:rPr lang="nl-NL" sz="2400" b="1" dirty="0" smtClean="0">
              <a:latin typeface="+mj-lt"/>
            </a:rPr>
            <a:t>PRAKTIJKAGENDA</a:t>
          </a:r>
          <a:r>
            <a:rPr lang="nl-NL" sz="2000" b="1" dirty="0"/>
            <a:t>:</a:t>
          </a:r>
          <a:endParaRPr lang="en-US" sz="2000" b="1" dirty="0"/>
        </a:p>
      </dgm:t>
    </dgm:pt>
    <dgm:pt modelId="{A86F5F52-9FA0-40E7-841E-8301F8B16006}" type="parTrans" cxnId="{D18C1FD5-6433-42C5-9A1E-8DDF565D2203}">
      <dgm:prSet/>
      <dgm:spPr/>
      <dgm:t>
        <a:bodyPr/>
        <a:lstStyle/>
        <a:p>
          <a:endParaRPr lang="en-US"/>
        </a:p>
      </dgm:t>
    </dgm:pt>
    <dgm:pt modelId="{42427D81-1C89-4F6A-8183-6FFC613C812A}" type="sibTrans" cxnId="{D18C1FD5-6433-42C5-9A1E-8DDF565D2203}">
      <dgm:prSet/>
      <dgm:spPr/>
      <dgm:t>
        <a:bodyPr/>
        <a:lstStyle/>
        <a:p>
          <a:endParaRPr lang="en-US"/>
        </a:p>
      </dgm:t>
    </dgm:pt>
    <dgm:pt modelId="{D87F395E-5516-44D3-922E-2A1854612CE0}">
      <dgm:prSet phldrT="[Text]" custT="1">
        <dgm:style>
          <a:lnRef idx="2">
            <a:schemeClr val="accent6"/>
          </a:lnRef>
          <a:fillRef idx="1">
            <a:schemeClr val="lt1"/>
          </a:fillRef>
          <a:effectRef idx="0">
            <a:schemeClr val="accent6"/>
          </a:effectRef>
          <a:fontRef idx="minor">
            <a:schemeClr val="dk1"/>
          </a:fontRef>
        </dgm:style>
      </dgm:prSet>
      <dgm:spPr/>
      <dgm:t>
        <a:bodyPr/>
        <a:lstStyle/>
        <a:p>
          <a:endParaRPr lang="nl-NL" sz="1400" dirty="0"/>
        </a:p>
      </dgm:t>
    </dgm:pt>
    <dgm:pt modelId="{D7F05182-476D-48D8-8261-A88CAB6728F7}" type="parTrans" cxnId="{AAB8538A-4F86-44CB-B801-2EAD1BE327D7}">
      <dgm:prSet/>
      <dgm:spPr/>
      <dgm:t>
        <a:bodyPr/>
        <a:lstStyle/>
        <a:p>
          <a:endParaRPr lang="en-US"/>
        </a:p>
      </dgm:t>
    </dgm:pt>
    <dgm:pt modelId="{A94DC2C6-7103-41D5-B5A4-F2BBEF04AC62}" type="sibTrans" cxnId="{AAB8538A-4F86-44CB-B801-2EAD1BE327D7}">
      <dgm:prSet/>
      <dgm:spPr/>
      <dgm:t>
        <a:bodyPr/>
        <a:lstStyle/>
        <a:p>
          <a:endParaRPr lang="en-US"/>
        </a:p>
      </dgm:t>
    </dgm:pt>
    <dgm:pt modelId="{20AB1E02-A5BB-4A46-B0A3-DA3694ECBE64}">
      <dgm:prSet phldrT="[Text]" custT="1"/>
      <dgm:spPr>
        <a:solidFill>
          <a:schemeClr val="accent6">
            <a:lumMod val="20000"/>
            <a:lumOff val="80000"/>
          </a:schemeClr>
        </a:solidFill>
        <a:ln>
          <a:solidFill>
            <a:schemeClr val="accent6">
              <a:lumMod val="40000"/>
              <a:lumOff val="60000"/>
            </a:schemeClr>
          </a:solidFill>
        </a:ln>
      </dgm:spPr>
      <dgm:t>
        <a:bodyPr/>
        <a:lstStyle/>
        <a:p>
          <a:r>
            <a:rPr lang="nl-NL" sz="2400" b="1" dirty="0" smtClean="0">
              <a:latin typeface="+mj-lt"/>
            </a:rPr>
            <a:t>NIEUW PERSPECTIEF OP WELBEVINDEN</a:t>
          </a:r>
          <a:r>
            <a:rPr lang="nl-NL" sz="2000" b="1" dirty="0" smtClean="0"/>
            <a:t>: </a:t>
          </a:r>
          <a:endParaRPr lang="en-US" sz="2000" b="1" dirty="0"/>
        </a:p>
      </dgm:t>
    </dgm:pt>
    <dgm:pt modelId="{E83DC32E-3B84-4D19-8384-F86CEB347100}" type="sibTrans" cxnId="{58939880-2855-46BA-B755-0936E8B284A4}">
      <dgm:prSet/>
      <dgm:spPr/>
      <dgm:t>
        <a:bodyPr/>
        <a:lstStyle/>
        <a:p>
          <a:endParaRPr lang="en-US"/>
        </a:p>
      </dgm:t>
    </dgm:pt>
    <dgm:pt modelId="{B4C1F2F9-F8D2-4631-8FD6-0D7D86A2B840}" type="parTrans" cxnId="{58939880-2855-46BA-B755-0936E8B284A4}">
      <dgm:prSet/>
      <dgm:spPr/>
      <dgm:t>
        <a:bodyPr/>
        <a:lstStyle/>
        <a:p>
          <a:endParaRPr lang="en-US"/>
        </a:p>
      </dgm:t>
    </dgm:pt>
    <dgm:pt modelId="{BF1BA48A-CF42-4014-B777-133F2BFCCE22}" type="pres">
      <dgm:prSet presAssocID="{A5AB34CA-A747-4524-8D8E-335365C75ADE}" presName="Name0" presStyleCnt="0">
        <dgm:presLayoutVars>
          <dgm:dir/>
          <dgm:animLvl val="lvl"/>
          <dgm:resizeHandles val="exact"/>
        </dgm:presLayoutVars>
      </dgm:prSet>
      <dgm:spPr/>
      <dgm:t>
        <a:bodyPr/>
        <a:lstStyle/>
        <a:p>
          <a:endParaRPr lang="en-US"/>
        </a:p>
      </dgm:t>
    </dgm:pt>
    <dgm:pt modelId="{0B22C519-CDB1-4303-A396-1F7FDB07F917}" type="pres">
      <dgm:prSet presAssocID="{7C1AABF9-9F89-4693-866E-E1C5B08F06C7}" presName="compositeNode" presStyleCnt="0">
        <dgm:presLayoutVars>
          <dgm:bulletEnabled val="1"/>
        </dgm:presLayoutVars>
      </dgm:prSet>
      <dgm:spPr/>
    </dgm:pt>
    <dgm:pt modelId="{20D0FB11-97D8-402A-967D-1547C6DCA1B5}" type="pres">
      <dgm:prSet presAssocID="{7C1AABF9-9F89-4693-866E-E1C5B08F06C7}" presName="bgRect" presStyleLbl="node1" presStyleIdx="0" presStyleCnt="3" custLinFactNeighborX="-23"/>
      <dgm:spPr/>
      <dgm:t>
        <a:bodyPr/>
        <a:lstStyle/>
        <a:p>
          <a:endParaRPr lang="en-US"/>
        </a:p>
      </dgm:t>
    </dgm:pt>
    <dgm:pt modelId="{16574954-0C47-4AA8-B47A-8D5126AD9547}" type="pres">
      <dgm:prSet presAssocID="{7C1AABF9-9F89-4693-866E-E1C5B08F06C7}" presName="parentNode" presStyleLbl="node1" presStyleIdx="0" presStyleCnt="3">
        <dgm:presLayoutVars>
          <dgm:chMax val="0"/>
          <dgm:bulletEnabled val="1"/>
        </dgm:presLayoutVars>
      </dgm:prSet>
      <dgm:spPr/>
      <dgm:t>
        <a:bodyPr/>
        <a:lstStyle/>
        <a:p>
          <a:endParaRPr lang="en-US"/>
        </a:p>
      </dgm:t>
    </dgm:pt>
    <dgm:pt modelId="{82123DA7-E111-4860-B953-65F731F5E050}" type="pres">
      <dgm:prSet presAssocID="{7C1AABF9-9F89-4693-866E-E1C5B08F06C7}" presName="childNode" presStyleLbl="node1" presStyleIdx="0" presStyleCnt="3">
        <dgm:presLayoutVars>
          <dgm:bulletEnabled val="1"/>
        </dgm:presLayoutVars>
      </dgm:prSet>
      <dgm:spPr/>
      <dgm:t>
        <a:bodyPr/>
        <a:lstStyle/>
        <a:p>
          <a:endParaRPr lang="en-US"/>
        </a:p>
      </dgm:t>
    </dgm:pt>
    <dgm:pt modelId="{4D0AE629-206B-4D81-A71C-692866E03176}" type="pres">
      <dgm:prSet presAssocID="{54838325-106B-4CD4-BAAE-F6D09089FD68}" presName="hSp" presStyleCnt="0"/>
      <dgm:spPr/>
    </dgm:pt>
    <dgm:pt modelId="{83DAE4F5-AC4A-4B2E-B749-6071384117CD}" type="pres">
      <dgm:prSet presAssocID="{54838325-106B-4CD4-BAAE-F6D09089FD68}" presName="vProcSp" presStyleCnt="0"/>
      <dgm:spPr/>
    </dgm:pt>
    <dgm:pt modelId="{07643A9D-65DB-4BA0-A87B-5A3398CD1ADF}" type="pres">
      <dgm:prSet presAssocID="{54838325-106B-4CD4-BAAE-F6D09089FD68}" presName="vSp1" presStyleCnt="0"/>
      <dgm:spPr/>
    </dgm:pt>
    <dgm:pt modelId="{206D899F-E6A8-41D9-9877-D21D0D12FFEE}" type="pres">
      <dgm:prSet presAssocID="{54838325-106B-4CD4-BAAE-F6D09089FD68}" presName="simulatedConn" presStyleLbl="solidFgAcc1" presStyleIdx="0" presStyleCnt="2" custLinFactNeighborX="-20675" custLinFactNeighborY="5760"/>
      <dgm:spPr>
        <a:solidFill>
          <a:schemeClr val="accent2"/>
        </a:solidFill>
      </dgm:spPr>
      <dgm:t>
        <a:bodyPr/>
        <a:lstStyle/>
        <a:p>
          <a:endParaRPr lang="en-US"/>
        </a:p>
      </dgm:t>
    </dgm:pt>
    <dgm:pt modelId="{8FA36E7C-814D-4294-9AB6-6E21F647550D}" type="pres">
      <dgm:prSet presAssocID="{54838325-106B-4CD4-BAAE-F6D09089FD68}" presName="vSp2" presStyleCnt="0"/>
      <dgm:spPr/>
    </dgm:pt>
    <dgm:pt modelId="{DE00037E-7366-4CF3-8FB2-37E4A735A0B4}" type="pres">
      <dgm:prSet presAssocID="{54838325-106B-4CD4-BAAE-F6D09089FD68}" presName="sibTrans" presStyleCnt="0"/>
      <dgm:spPr/>
    </dgm:pt>
    <dgm:pt modelId="{001FC177-6F98-49EF-930E-35471FE4AE2A}" type="pres">
      <dgm:prSet presAssocID="{20AB1E02-A5BB-4A46-B0A3-DA3694ECBE64}" presName="compositeNode" presStyleCnt="0">
        <dgm:presLayoutVars>
          <dgm:bulletEnabled val="1"/>
        </dgm:presLayoutVars>
      </dgm:prSet>
      <dgm:spPr/>
    </dgm:pt>
    <dgm:pt modelId="{41441C70-1847-41C3-98EC-F40EA47BB688}" type="pres">
      <dgm:prSet presAssocID="{20AB1E02-A5BB-4A46-B0A3-DA3694ECBE64}" presName="bgRect" presStyleLbl="node1" presStyleIdx="1" presStyleCnt="3" custLinFactNeighborX="-292" custLinFactNeighborY="-3154"/>
      <dgm:spPr/>
      <dgm:t>
        <a:bodyPr/>
        <a:lstStyle/>
        <a:p>
          <a:endParaRPr lang="en-US"/>
        </a:p>
      </dgm:t>
    </dgm:pt>
    <dgm:pt modelId="{705194D6-CB69-4994-838A-EA0346F10DEE}" type="pres">
      <dgm:prSet presAssocID="{20AB1E02-A5BB-4A46-B0A3-DA3694ECBE64}" presName="parentNode" presStyleLbl="node1" presStyleIdx="1" presStyleCnt="3">
        <dgm:presLayoutVars>
          <dgm:chMax val="0"/>
          <dgm:bulletEnabled val="1"/>
        </dgm:presLayoutVars>
      </dgm:prSet>
      <dgm:spPr/>
      <dgm:t>
        <a:bodyPr/>
        <a:lstStyle/>
        <a:p>
          <a:endParaRPr lang="en-US"/>
        </a:p>
      </dgm:t>
    </dgm:pt>
    <dgm:pt modelId="{363D5AC9-88FC-48B2-B56D-D4FCC8BF0B83}" type="pres">
      <dgm:prSet presAssocID="{20AB1E02-A5BB-4A46-B0A3-DA3694ECBE64}" presName="childNode" presStyleLbl="node1" presStyleIdx="1" presStyleCnt="3">
        <dgm:presLayoutVars>
          <dgm:bulletEnabled val="1"/>
        </dgm:presLayoutVars>
      </dgm:prSet>
      <dgm:spPr/>
      <dgm:t>
        <a:bodyPr/>
        <a:lstStyle/>
        <a:p>
          <a:endParaRPr lang="en-US"/>
        </a:p>
      </dgm:t>
    </dgm:pt>
    <dgm:pt modelId="{69CAE07F-6CCB-4FAA-BD9E-B3A0ECF19072}" type="pres">
      <dgm:prSet presAssocID="{E83DC32E-3B84-4D19-8384-F86CEB347100}" presName="hSp" presStyleCnt="0"/>
      <dgm:spPr/>
    </dgm:pt>
    <dgm:pt modelId="{C4DC5157-0031-41EF-AB6C-78859E3EEE04}" type="pres">
      <dgm:prSet presAssocID="{E83DC32E-3B84-4D19-8384-F86CEB347100}" presName="vProcSp" presStyleCnt="0"/>
      <dgm:spPr/>
    </dgm:pt>
    <dgm:pt modelId="{6FE5CC80-F546-484D-B2D8-9EE01ABD912C}" type="pres">
      <dgm:prSet presAssocID="{E83DC32E-3B84-4D19-8384-F86CEB347100}" presName="vSp1" presStyleCnt="0"/>
      <dgm:spPr/>
    </dgm:pt>
    <dgm:pt modelId="{6EBCC38F-1DF8-447E-80A4-E29CBFB58697}" type="pres">
      <dgm:prSet presAssocID="{E83DC32E-3B84-4D19-8384-F86CEB347100}" presName="simulatedConn" presStyleLbl="solidFgAcc1" presStyleIdx="1" presStyleCnt="2" custLinFactNeighborX="-3739" custLinFactNeighborY="5760"/>
      <dgm:spPr>
        <a:solidFill>
          <a:schemeClr val="accent2"/>
        </a:solidFill>
      </dgm:spPr>
      <dgm:t>
        <a:bodyPr/>
        <a:lstStyle/>
        <a:p>
          <a:endParaRPr lang="en-US"/>
        </a:p>
      </dgm:t>
    </dgm:pt>
    <dgm:pt modelId="{4E6BA85C-60EC-4181-9E41-F3EE841BF834}" type="pres">
      <dgm:prSet presAssocID="{E83DC32E-3B84-4D19-8384-F86CEB347100}" presName="vSp2" presStyleCnt="0"/>
      <dgm:spPr/>
    </dgm:pt>
    <dgm:pt modelId="{9FA88252-FD59-419D-8D72-606377453BA8}" type="pres">
      <dgm:prSet presAssocID="{E83DC32E-3B84-4D19-8384-F86CEB347100}" presName="sibTrans" presStyleCnt="0"/>
      <dgm:spPr/>
    </dgm:pt>
    <dgm:pt modelId="{2E777605-AA29-4F31-B4FD-DE2DF0B7F8BB}" type="pres">
      <dgm:prSet presAssocID="{7277E01A-133F-401E-9C31-08F9A64BFAE7}" presName="compositeNode" presStyleCnt="0">
        <dgm:presLayoutVars>
          <dgm:bulletEnabled val="1"/>
        </dgm:presLayoutVars>
      </dgm:prSet>
      <dgm:spPr/>
    </dgm:pt>
    <dgm:pt modelId="{4FE0179E-FCF3-4A84-A1B7-374C4B81E952}" type="pres">
      <dgm:prSet presAssocID="{7277E01A-133F-401E-9C31-08F9A64BFAE7}" presName="bgRect" presStyleLbl="node1" presStyleIdx="2" presStyleCnt="3" custLinFactNeighborX="3487" custLinFactNeighborY="-3154"/>
      <dgm:spPr/>
      <dgm:t>
        <a:bodyPr/>
        <a:lstStyle/>
        <a:p>
          <a:endParaRPr lang="en-US"/>
        </a:p>
      </dgm:t>
    </dgm:pt>
    <dgm:pt modelId="{A23CDECF-4B6E-4065-BCB6-F6AFF04B34CF}" type="pres">
      <dgm:prSet presAssocID="{7277E01A-133F-401E-9C31-08F9A64BFAE7}" presName="parentNode" presStyleLbl="node1" presStyleIdx="2" presStyleCnt="3">
        <dgm:presLayoutVars>
          <dgm:chMax val="0"/>
          <dgm:bulletEnabled val="1"/>
        </dgm:presLayoutVars>
      </dgm:prSet>
      <dgm:spPr/>
      <dgm:t>
        <a:bodyPr/>
        <a:lstStyle/>
        <a:p>
          <a:endParaRPr lang="en-US"/>
        </a:p>
      </dgm:t>
    </dgm:pt>
    <dgm:pt modelId="{DD267997-3FEC-4188-9870-456CF21B2F86}" type="pres">
      <dgm:prSet presAssocID="{7277E01A-133F-401E-9C31-08F9A64BFAE7}" presName="childNode" presStyleLbl="node1" presStyleIdx="2" presStyleCnt="3">
        <dgm:presLayoutVars>
          <dgm:bulletEnabled val="1"/>
        </dgm:presLayoutVars>
      </dgm:prSet>
      <dgm:spPr/>
      <dgm:t>
        <a:bodyPr/>
        <a:lstStyle/>
        <a:p>
          <a:endParaRPr lang="en-US"/>
        </a:p>
      </dgm:t>
    </dgm:pt>
  </dgm:ptLst>
  <dgm:cxnLst>
    <dgm:cxn modelId="{39DBDFE0-72A2-4944-8F89-1F909EA0FED2}" srcId="{7C1AABF9-9F89-4693-866E-E1C5B08F06C7}" destId="{42BCAB57-FBFB-46EF-B9DE-273EE26575B1}" srcOrd="0" destOrd="0" parTransId="{03F5C55C-B716-4E52-B882-EB1405CBA5C2}" sibTransId="{7CAAF073-59E9-417E-B4F8-94093A3A43C2}"/>
    <dgm:cxn modelId="{F6DB5AF6-A97B-4B65-B9A4-B5E89F8E2DC7}" type="presOf" srcId="{20AB1E02-A5BB-4A46-B0A3-DA3694ECBE64}" destId="{41441C70-1847-41C3-98EC-F40EA47BB688}" srcOrd="0" destOrd="0" presId="urn:microsoft.com/office/officeart/2005/8/layout/hProcess7"/>
    <dgm:cxn modelId="{D44D3D39-7251-44D3-999D-41C8F661CC5E}" type="presOf" srcId="{7C1AABF9-9F89-4693-866E-E1C5B08F06C7}" destId="{20D0FB11-97D8-402A-967D-1547C6DCA1B5}" srcOrd="0" destOrd="0" presId="urn:microsoft.com/office/officeart/2005/8/layout/hProcess7"/>
    <dgm:cxn modelId="{D70F0F84-BBC6-46D6-A54F-3925E6A06714}" srcId="{A5AB34CA-A747-4524-8D8E-335365C75ADE}" destId="{7C1AABF9-9F89-4693-866E-E1C5B08F06C7}" srcOrd="0" destOrd="0" parTransId="{33C05934-C302-4772-AF4C-C864ECEB7D13}" sibTransId="{54838325-106B-4CD4-BAAE-F6D09089FD68}"/>
    <dgm:cxn modelId="{32E96210-A22B-4961-A536-F8CF6E4194E4}" type="presOf" srcId="{14139F4C-D691-4CF4-82D5-C2006603DF51}" destId="{363D5AC9-88FC-48B2-B56D-D4FCC8BF0B83}" srcOrd="0" destOrd="0" presId="urn:microsoft.com/office/officeart/2005/8/layout/hProcess7"/>
    <dgm:cxn modelId="{98547A32-40A6-427B-B6AA-8B9DD4CE6113}" type="presOf" srcId="{20AB1E02-A5BB-4A46-B0A3-DA3694ECBE64}" destId="{705194D6-CB69-4994-838A-EA0346F10DEE}" srcOrd="1" destOrd="0" presId="urn:microsoft.com/office/officeart/2005/8/layout/hProcess7"/>
    <dgm:cxn modelId="{8047BF52-5EA3-420D-8EB9-17E4841D8851}" type="presOf" srcId="{7277E01A-133F-401E-9C31-08F9A64BFAE7}" destId="{4FE0179E-FCF3-4A84-A1B7-374C4B81E952}" srcOrd="0" destOrd="0" presId="urn:microsoft.com/office/officeart/2005/8/layout/hProcess7"/>
    <dgm:cxn modelId="{D18C1FD5-6433-42C5-9A1E-8DDF565D2203}" srcId="{A5AB34CA-A747-4524-8D8E-335365C75ADE}" destId="{7277E01A-133F-401E-9C31-08F9A64BFAE7}" srcOrd="2" destOrd="0" parTransId="{A86F5F52-9FA0-40E7-841E-8301F8B16006}" sibTransId="{42427D81-1C89-4F6A-8183-6FFC613C812A}"/>
    <dgm:cxn modelId="{B43F65BD-A5F9-4E90-854B-3CF763AA7FD8}" type="presOf" srcId="{A5AB34CA-A747-4524-8D8E-335365C75ADE}" destId="{BF1BA48A-CF42-4014-B777-133F2BFCCE22}" srcOrd="0" destOrd="0" presId="urn:microsoft.com/office/officeart/2005/8/layout/hProcess7"/>
    <dgm:cxn modelId="{FCB5C0C5-19DC-4D2F-A0A3-3AD279138A69}" type="presOf" srcId="{42BCAB57-FBFB-46EF-B9DE-273EE26575B1}" destId="{82123DA7-E111-4860-B953-65F731F5E050}" srcOrd="0" destOrd="0" presId="urn:microsoft.com/office/officeart/2005/8/layout/hProcess7"/>
    <dgm:cxn modelId="{3AC27F54-4417-4CD5-8DE2-2C24F46A9D99}" type="presOf" srcId="{D87F395E-5516-44D3-922E-2A1854612CE0}" destId="{DD267997-3FEC-4188-9870-456CF21B2F86}" srcOrd="0" destOrd="0" presId="urn:microsoft.com/office/officeart/2005/8/layout/hProcess7"/>
    <dgm:cxn modelId="{3E0B3AB4-E258-48C3-97D6-8ED7C6E3DC7D}" srcId="{20AB1E02-A5BB-4A46-B0A3-DA3694ECBE64}" destId="{14139F4C-D691-4CF4-82D5-C2006603DF51}" srcOrd="0" destOrd="0" parTransId="{0704A3FD-9083-4C5F-B4FB-3A632F09FBA6}" sibTransId="{63E6A0BE-9851-48ED-B630-71EA439569C4}"/>
    <dgm:cxn modelId="{C9ECB6F6-5F3E-4A73-9494-6096A916D27F}" type="presOf" srcId="{7277E01A-133F-401E-9C31-08F9A64BFAE7}" destId="{A23CDECF-4B6E-4065-BCB6-F6AFF04B34CF}" srcOrd="1" destOrd="0" presId="urn:microsoft.com/office/officeart/2005/8/layout/hProcess7"/>
    <dgm:cxn modelId="{AAB8538A-4F86-44CB-B801-2EAD1BE327D7}" srcId="{7277E01A-133F-401E-9C31-08F9A64BFAE7}" destId="{D87F395E-5516-44D3-922E-2A1854612CE0}" srcOrd="0" destOrd="0" parTransId="{D7F05182-476D-48D8-8261-A88CAB6728F7}" sibTransId="{A94DC2C6-7103-41D5-B5A4-F2BBEF04AC62}"/>
    <dgm:cxn modelId="{DAD9C36F-D04E-4509-A6D7-111C85E0D9F2}" type="presOf" srcId="{7C1AABF9-9F89-4693-866E-E1C5B08F06C7}" destId="{16574954-0C47-4AA8-B47A-8D5126AD9547}" srcOrd="1" destOrd="0" presId="urn:microsoft.com/office/officeart/2005/8/layout/hProcess7"/>
    <dgm:cxn modelId="{58939880-2855-46BA-B755-0936E8B284A4}" srcId="{A5AB34CA-A747-4524-8D8E-335365C75ADE}" destId="{20AB1E02-A5BB-4A46-B0A3-DA3694ECBE64}" srcOrd="1" destOrd="0" parTransId="{B4C1F2F9-F8D2-4631-8FD6-0D7D86A2B840}" sibTransId="{E83DC32E-3B84-4D19-8384-F86CEB347100}"/>
    <dgm:cxn modelId="{D47F09EF-03D1-4D34-BE86-A6AE1BEFE6B6}" type="presParOf" srcId="{BF1BA48A-CF42-4014-B777-133F2BFCCE22}" destId="{0B22C519-CDB1-4303-A396-1F7FDB07F917}" srcOrd="0" destOrd="0" presId="urn:microsoft.com/office/officeart/2005/8/layout/hProcess7"/>
    <dgm:cxn modelId="{9CE955E7-999A-4B54-9C07-F454F14C37AF}" type="presParOf" srcId="{0B22C519-CDB1-4303-A396-1F7FDB07F917}" destId="{20D0FB11-97D8-402A-967D-1547C6DCA1B5}" srcOrd="0" destOrd="0" presId="urn:microsoft.com/office/officeart/2005/8/layout/hProcess7"/>
    <dgm:cxn modelId="{DECFEDFA-6F3F-4E4C-AAA8-0A2D6F8938DD}" type="presParOf" srcId="{0B22C519-CDB1-4303-A396-1F7FDB07F917}" destId="{16574954-0C47-4AA8-B47A-8D5126AD9547}" srcOrd="1" destOrd="0" presId="urn:microsoft.com/office/officeart/2005/8/layout/hProcess7"/>
    <dgm:cxn modelId="{A335E688-2C7E-4C52-A89E-58582E727924}" type="presParOf" srcId="{0B22C519-CDB1-4303-A396-1F7FDB07F917}" destId="{82123DA7-E111-4860-B953-65F731F5E050}" srcOrd="2" destOrd="0" presId="urn:microsoft.com/office/officeart/2005/8/layout/hProcess7"/>
    <dgm:cxn modelId="{EEC1DF33-0D22-4847-AAAE-956FED01B377}" type="presParOf" srcId="{BF1BA48A-CF42-4014-B777-133F2BFCCE22}" destId="{4D0AE629-206B-4D81-A71C-692866E03176}" srcOrd="1" destOrd="0" presId="urn:microsoft.com/office/officeart/2005/8/layout/hProcess7"/>
    <dgm:cxn modelId="{D817C0C9-AFE5-4835-BBBF-5168016B2842}" type="presParOf" srcId="{BF1BA48A-CF42-4014-B777-133F2BFCCE22}" destId="{83DAE4F5-AC4A-4B2E-B749-6071384117CD}" srcOrd="2" destOrd="0" presId="urn:microsoft.com/office/officeart/2005/8/layout/hProcess7"/>
    <dgm:cxn modelId="{B0921875-FA1F-4AC8-B739-E172A43CEF60}" type="presParOf" srcId="{83DAE4F5-AC4A-4B2E-B749-6071384117CD}" destId="{07643A9D-65DB-4BA0-A87B-5A3398CD1ADF}" srcOrd="0" destOrd="0" presId="urn:microsoft.com/office/officeart/2005/8/layout/hProcess7"/>
    <dgm:cxn modelId="{E091DC9E-3A51-47A5-B0B5-42BD34BA417D}" type="presParOf" srcId="{83DAE4F5-AC4A-4B2E-B749-6071384117CD}" destId="{206D899F-E6A8-41D9-9877-D21D0D12FFEE}" srcOrd="1" destOrd="0" presId="urn:microsoft.com/office/officeart/2005/8/layout/hProcess7"/>
    <dgm:cxn modelId="{DC5094C5-05A6-4CA2-BBB1-88A82E3CF071}" type="presParOf" srcId="{83DAE4F5-AC4A-4B2E-B749-6071384117CD}" destId="{8FA36E7C-814D-4294-9AB6-6E21F647550D}" srcOrd="2" destOrd="0" presId="urn:microsoft.com/office/officeart/2005/8/layout/hProcess7"/>
    <dgm:cxn modelId="{D05611C4-EDA4-492B-BB41-277C84C7CCE0}" type="presParOf" srcId="{BF1BA48A-CF42-4014-B777-133F2BFCCE22}" destId="{DE00037E-7366-4CF3-8FB2-37E4A735A0B4}" srcOrd="3" destOrd="0" presId="urn:microsoft.com/office/officeart/2005/8/layout/hProcess7"/>
    <dgm:cxn modelId="{3A9B7EC5-5B65-4427-92BC-4B7054CEB111}" type="presParOf" srcId="{BF1BA48A-CF42-4014-B777-133F2BFCCE22}" destId="{001FC177-6F98-49EF-930E-35471FE4AE2A}" srcOrd="4" destOrd="0" presId="urn:microsoft.com/office/officeart/2005/8/layout/hProcess7"/>
    <dgm:cxn modelId="{1B3CBE2A-E9C1-45AB-83F3-7DE3DB55A36D}" type="presParOf" srcId="{001FC177-6F98-49EF-930E-35471FE4AE2A}" destId="{41441C70-1847-41C3-98EC-F40EA47BB688}" srcOrd="0" destOrd="0" presId="urn:microsoft.com/office/officeart/2005/8/layout/hProcess7"/>
    <dgm:cxn modelId="{54EC0DE2-029B-42AB-865A-C1238CA76136}" type="presParOf" srcId="{001FC177-6F98-49EF-930E-35471FE4AE2A}" destId="{705194D6-CB69-4994-838A-EA0346F10DEE}" srcOrd="1" destOrd="0" presId="urn:microsoft.com/office/officeart/2005/8/layout/hProcess7"/>
    <dgm:cxn modelId="{BC1100A0-B978-496C-9DCE-56B4D9CC0546}" type="presParOf" srcId="{001FC177-6F98-49EF-930E-35471FE4AE2A}" destId="{363D5AC9-88FC-48B2-B56D-D4FCC8BF0B83}" srcOrd="2" destOrd="0" presId="urn:microsoft.com/office/officeart/2005/8/layout/hProcess7"/>
    <dgm:cxn modelId="{EE735978-1FFC-420A-9E23-0CB83509CD37}" type="presParOf" srcId="{BF1BA48A-CF42-4014-B777-133F2BFCCE22}" destId="{69CAE07F-6CCB-4FAA-BD9E-B3A0ECF19072}" srcOrd="5" destOrd="0" presId="urn:microsoft.com/office/officeart/2005/8/layout/hProcess7"/>
    <dgm:cxn modelId="{4746A0DA-CE35-4F3B-9B51-BFE4DE6111AF}" type="presParOf" srcId="{BF1BA48A-CF42-4014-B777-133F2BFCCE22}" destId="{C4DC5157-0031-41EF-AB6C-78859E3EEE04}" srcOrd="6" destOrd="0" presId="urn:microsoft.com/office/officeart/2005/8/layout/hProcess7"/>
    <dgm:cxn modelId="{042479E0-B529-41B0-841B-BA491061C4EC}" type="presParOf" srcId="{C4DC5157-0031-41EF-AB6C-78859E3EEE04}" destId="{6FE5CC80-F546-484D-B2D8-9EE01ABD912C}" srcOrd="0" destOrd="0" presId="urn:microsoft.com/office/officeart/2005/8/layout/hProcess7"/>
    <dgm:cxn modelId="{D0F7374D-2FF9-40C0-8E3B-CA12D1082FE1}" type="presParOf" srcId="{C4DC5157-0031-41EF-AB6C-78859E3EEE04}" destId="{6EBCC38F-1DF8-447E-80A4-E29CBFB58697}" srcOrd="1" destOrd="0" presId="urn:microsoft.com/office/officeart/2005/8/layout/hProcess7"/>
    <dgm:cxn modelId="{E5B5E3B1-B7F0-4609-AEE3-705D17FE03C7}" type="presParOf" srcId="{C4DC5157-0031-41EF-AB6C-78859E3EEE04}" destId="{4E6BA85C-60EC-4181-9E41-F3EE841BF834}" srcOrd="2" destOrd="0" presId="urn:microsoft.com/office/officeart/2005/8/layout/hProcess7"/>
    <dgm:cxn modelId="{43D66D7B-F503-42B8-BDF6-510C94B0839C}" type="presParOf" srcId="{BF1BA48A-CF42-4014-B777-133F2BFCCE22}" destId="{9FA88252-FD59-419D-8D72-606377453BA8}" srcOrd="7" destOrd="0" presId="urn:microsoft.com/office/officeart/2005/8/layout/hProcess7"/>
    <dgm:cxn modelId="{578FCED8-00BC-4063-A582-D4A049132A6A}" type="presParOf" srcId="{BF1BA48A-CF42-4014-B777-133F2BFCCE22}" destId="{2E777605-AA29-4F31-B4FD-DE2DF0B7F8BB}" srcOrd="8" destOrd="0" presId="urn:microsoft.com/office/officeart/2005/8/layout/hProcess7"/>
    <dgm:cxn modelId="{68318D05-3B10-4A8C-AA32-40B7519E0D28}" type="presParOf" srcId="{2E777605-AA29-4F31-B4FD-DE2DF0B7F8BB}" destId="{4FE0179E-FCF3-4A84-A1B7-374C4B81E952}" srcOrd="0" destOrd="0" presId="urn:microsoft.com/office/officeart/2005/8/layout/hProcess7"/>
    <dgm:cxn modelId="{96E198FB-246A-47D7-A9BA-D3448B29B21A}" type="presParOf" srcId="{2E777605-AA29-4F31-B4FD-DE2DF0B7F8BB}" destId="{A23CDECF-4B6E-4065-BCB6-F6AFF04B34CF}" srcOrd="1" destOrd="0" presId="urn:microsoft.com/office/officeart/2005/8/layout/hProcess7"/>
    <dgm:cxn modelId="{5E84EB6F-7D67-475B-8A09-05636595CBD3}" type="presParOf" srcId="{2E777605-AA29-4F31-B4FD-DE2DF0B7F8BB}" destId="{DD267997-3FEC-4188-9870-456CF21B2F8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B34C-3EE0-4DFD-B3CC-D5ACD812CD3D}">
      <dsp:nvSpPr>
        <dsp:cNvPr id="0" name=""/>
        <dsp:cNvSpPr/>
      </dsp:nvSpPr>
      <dsp:spPr>
        <a:xfrm>
          <a:off x="156423" y="0"/>
          <a:ext cx="2181707" cy="3876261"/>
        </a:xfrm>
        <a:prstGeom prst="roundRect">
          <a:avLst>
            <a:gd name="adj" fmla="val 1000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50000"/>
            </a:lnSpc>
            <a:spcBef>
              <a:spcPct val="0"/>
            </a:spcBef>
            <a:spcAft>
              <a:spcPct val="35000"/>
            </a:spcAft>
          </a:pPr>
          <a:r>
            <a:rPr lang="nl-NL" sz="2200" kern="1200" dirty="0" smtClean="0">
              <a:solidFill>
                <a:schemeClr val="tx1"/>
              </a:solidFill>
            </a:rPr>
            <a:t>(Bio)medisch</a:t>
          </a:r>
          <a:br>
            <a:rPr lang="nl-NL" sz="2200" kern="1200" dirty="0" smtClean="0">
              <a:solidFill>
                <a:schemeClr val="tx1"/>
              </a:solidFill>
            </a:rPr>
          </a:br>
          <a:r>
            <a:rPr lang="nl-NL" sz="2200" kern="1200" dirty="0" smtClean="0">
              <a:solidFill>
                <a:schemeClr val="tx1"/>
              </a:solidFill>
            </a:rPr>
            <a:t>Onderzoek</a:t>
          </a:r>
          <a:endParaRPr lang="en-US" sz="2200" kern="1200" dirty="0">
            <a:solidFill>
              <a:schemeClr val="tx1"/>
            </a:solidFill>
          </a:endParaRPr>
        </a:p>
      </dsp:txBody>
      <dsp:txXfrm>
        <a:off x="156423" y="1550504"/>
        <a:ext cx="2181707" cy="1550504"/>
      </dsp:txXfrm>
    </dsp:sp>
    <dsp:sp modelId="{85CF30CD-E5CB-4AEF-82B0-3240B3A77A85}">
      <dsp:nvSpPr>
        <dsp:cNvPr id="0" name=""/>
        <dsp:cNvSpPr/>
      </dsp:nvSpPr>
      <dsp:spPr>
        <a:xfrm>
          <a:off x="303721" y="200060"/>
          <a:ext cx="1804118" cy="136535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72A18-5E41-488A-8A32-0241F868CC9C}">
      <dsp:nvSpPr>
        <dsp:cNvPr id="0" name=""/>
        <dsp:cNvSpPr/>
      </dsp:nvSpPr>
      <dsp:spPr>
        <a:xfrm>
          <a:off x="2694052" y="0"/>
          <a:ext cx="2140148" cy="3876261"/>
        </a:xfrm>
        <a:prstGeom prst="roundRect">
          <a:avLst>
            <a:gd name="adj" fmla="val 1000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50000"/>
            </a:lnSpc>
            <a:spcBef>
              <a:spcPct val="0"/>
            </a:spcBef>
            <a:spcAft>
              <a:spcPct val="35000"/>
            </a:spcAft>
          </a:pPr>
          <a:r>
            <a:rPr lang="nl-NL" sz="2200" kern="1200" dirty="0" smtClean="0">
              <a:solidFill>
                <a:schemeClr val="tx1"/>
              </a:solidFill>
            </a:rPr>
            <a:t>Kwaliteit verpleeghuiszorg</a:t>
          </a:r>
          <a:endParaRPr lang="en-US" sz="2200" kern="1200" dirty="0">
            <a:solidFill>
              <a:schemeClr val="tx1"/>
            </a:solidFill>
          </a:endParaRPr>
        </a:p>
      </dsp:txBody>
      <dsp:txXfrm>
        <a:off x="2694052" y="1550504"/>
        <a:ext cx="2140148" cy="1550504"/>
      </dsp:txXfrm>
    </dsp:sp>
    <dsp:sp modelId="{F39AA5CF-508F-42AF-929D-6BB81BD5795D}">
      <dsp:nvSpPr>
        <dsp:cNvPr id="0" name=""/>
        <dsp:cNvSpPr/>
      </dsp:nvSpPr>
      <dsp:spPr>
        <a:xfrm>
          <a:off x="2868932" y="130899"/>
          <a:ext cx="1768621" cy="149414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72132-98D2-4321-9AC9-E2F0DF509AD4}">
      <dsp:nvSpPr>
        <dsp:cNvPr id="0" name=""/>
        <dsp:cNvSpPr/>
      </dsp:nvSpPr>
      <dsp:spPr>
        <a:xfrm>
          <a:off x="5098490" y="0"/>
          <a:ext cx="2233929" cy="387626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50000"/>
            </a:lnSpc>
            <a:spcBef>
              <a:spcPct val="0"/>
            </a:spcBef>
            <a:spcAft>
              <a:spcPct val="35000"/>
            </a:spcAft>
          </a:pPr>
          <a:r>
            <a:rPr lang="nl-NL" sz="2200" kern="1200" dirty="0" smtClean="0">
              <a:solidFill>
                <a:schemeClr val="tx1"/>
              </a:solidFill>
            </a:rPr>
            <a:t>Levenseinde</a:t>
          </a:r>
          <a:br>
            <a:rPr lang="nl-NL" sz="2200" kern="1200" dirty="0" smtClean="0">
              <a:solidFill>
                <a:schemeClr val="tx1"/>
              </a:solidFill>
            </a:rPr>
          </a:br>
          <a:r>
            <a:rPr lang="nl-NL" sz="2200" kern="1200" dirty="0" smtClean="0">
              <a:solidFill>
                <a:schemeClr val="tx1"/>
              </a:solidFill>
            </a:rPr>
            <a:t>Euthanasie</a:t>
          </a:r>
          <a:endParaRPr lang="en-US" sz="2200" kern="1200" dirty="0">
            <a:solidFill>
              <a:schemeClr val="tx1"/>
            </a:solidFill>
          </a:endParaRPr>
        </a:p>
      </dsp:txBody>
      <dsp:txXfrm>
        <a:off x="5098490" y="1550504"/>
        <a:ext cx="2233929" cy="1550504"/>
      </dsp:txXfrm>
    </dsp:sp>
    <dsp:sp modelId="{797D8045-ACF9-48D3-805B-66B9EF87EC4D}">
      <dsp:nvSpPr>
        <dsp:cNvPr id="0" name=""/>
        <dsp:cNvSpPr/>
      </dsp:nvSpPr>
      <dsp:spPr>
        <a:xfrm>
          <a:off x="5263686" y="125607"/>
          <a:ext cx="1857905" cy="146962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19823F-7DEB-46FF-9009-E1CDB4CFAC32}">
      <dsp:nvSpPr>
        <dsp:cNvPr id="0" name=""/>
        <dsp:cNvSpPr/>
      </dsp:nvSpPr>
      <dsp:spPr>
        <a:xfrm>
          <a:off x="639883" y="2996646"/>
          <a:ext cx="6187134" cy="879612"/>
        </a:xfrm>
        <a:prstGeom prst="leftRightArrow">
          <a:avLst/>
        </a:prstGeom>
        <a:solidFill>
          <a:schemeClr val="accent6">
            <a:lumMod val="75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A2A8F-567D-4512-A7C1-82295F52152C}">
      <dsp:nvSpPr>
        <dsp:cNvPr id="0" name=""/>
        <dsp:cNvSpPr/>
      </dsp:nvSpPr>
      <dsp:spPr>
        <a:xfrm>
          <a:off x="148055" y="0"/>
          <a:ext cx="4406230" cy="2753894"/>
        </a:xfrm>
        <a:prstGeom prst="swooshArrow">
          <a:avLst>
            <a:gd name="adj1" fmla="val 25000"/>
            <a:gd name="adj2" fmla="val 25000"/>
          </a:avLst>
        </a:prstGeom>
        <a:solidFill>
          <a:srgbClr val="FF8F43"/>
        </a:solidFill>
        <a:ln>
          <a:solidFill>
            <a:schemeClr val="accent2">
              <a:lumMod val="50000"/>
            </a:schemeClr>
          </a:solidFill>
        </a:ln>
        <a:effectLst/>
      </dsp:spPr>
      <dsp:style>
        <a:lnRef idx="0">
          <a:scrgbClr r="0" g="0" b="0"/>
        </a:lnRef>
        <a:fillRef idx="1">
          <a:scrgbClr r="0" g="0" b="0"/>
        </a:fillRef>
        <a:effectRef idx="2">
          <a:scrgbClr r="0" g="0" b="0"/>
        </a:effectRef>
        <a:fontRef idx="minor"/>
      </dsp:style>
    </dsp:sp>
    <dsp:sp modelId="{2D14789B-BA3A-4BF7-8050-F7421B69F97E}">
      <dsp:nvSpPr>
        <dsp:cNvPr id="0" name=""/>
        <dsp:cNvSpPr/>
      </dsp:nvSpPr>
      <dsp:spPr>
        <a:xfrm>
          <a:off x="1172504" y="1500872"/>
          <a:ext cx="154218" cy="154218"/>
        </a:xfrm>
        <a:prstGeom prst="ellipse">
          <a:avLst/>
        </a:prstGeom>
        <a:solidFill>
          <a:schemeClr val="accent2">
            <a:lumMod val="75000"/>
          </a:schemeClr>
        </a:solidFill>
        <a:ln>
          <a:solidFill>
            <a:schemeClr val="accent2">
              <a:lumMod val="75000"/>
            </a:schemeClr>
          </a:solidFill>
        </a:ln>
        <a:effectLst/>
      </dsp:spPr>
      <dsp:style>
        <a:lnRef idx="0">
          <a:scrgbClr r="0" g="0" b="0"/>
        </a:lnRef>
        <a:fillRef idx="3">
          <a:scrgbClr r="0" g="0" b="0"/>
        </a:fillRef>
        <a:effectRef idx="2">
          <a:scrgbClr r="0" g="0" b="0"/>
        </a:effectRef>
        <a:fontRef idx="minor">
          <a:schemeClr val="lt1"/>
        </a:fontRef>
      </dsp:style>
    </dsp:sp>
    <dsp:sp modelId="{A6144176-B3A5-4179-8799-10FE3A623EE5}">
      <dsp:nvSpPr>
        <dsp:cNvPr id="0" name=""/>
        <dsp:cNvSpPr/>
      </dsp:nvSpPr>
      <dsp:spPr>
        <a:xfrm>
          <a:off x="1249613" y="1577981"/>
          <a:ext cx="1432024" cy="11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17" tIns="0" rIns="0" bIns="0" numCol="1" spcCol="1270" anchor="t" anchorCtr="0">
          <a:noAutofit/>
        </a:bodyPr>
        <a:lstStyle/>
        <a:p>
          <a:pPr lvl="0" algn="l" defTabSz="1066800">
            <a:lnSpc>
              <a:spcPct val="90000"/>
            </a:lnSpc>
            <a:spcBef>
              <a:spcPct val="0"/>
            </a:spcBef>
            <a:spcAft>
              <a:spcPct val="35000"/>
            </a:spcAft>
          </a:pPr>
          <a:r>
            <a:rPr lang="nl-NL" sz="2400" kern="1200" dirty="0" smtClean="0"/>
            <a:t>AANBOD </a:t>
          </a:r>
          <a:endParaRPr lang="en-US" sz="2400" kern="1200" dirty="0"/>
        </a:p>
      </dsp:txBody>
      <dsp:txXfrm>
        <a:off x="1249613" y="1577981"/>
        <a:ext cx="1432024" cy="1175912"/>
      </dsp:txXfrm>
    </dsp:sp>
    <dsp:sp modelId="{547B6EBD-6696-47A4-99E6-E797320181B7}">
      <dsp:nvSpPr>
        <dsp:cNvPr id="0" name=""/>
        <dsp:cNvSpPr/>
      </dsp:nvSpPr>
      <dsp:spPr>
        <a:xfrm>
          <a:off x="2593513" y="798629"/>
          <a:ext cx="264373" cy="264373"/>
        </a:xfrm>
        <a:prstGeom prst="ellipse">
          <a:avLst/>
        </a:prstGeom>
        <a:solidFill>
          <a:schemeClr val="accent2">
            <a:lumMod val="75000"/>
          </a:schemeClr>
        </a:solidFill>
        <a:ln>
          <a:solidFill>
            <a:schemeClr val="accent2">
              <a:lumMod val="75000"/>
            </a:schemeClr>
          </a:solidFill>
        </a:ln>
        <a:effectLst/>
      </dsp:spPr>
      <dsp:style>
        <a:lnRef idx="0">
          <a:scrgbClr r="0" g="0" b="0"/>
        </a:lnRef>
        <a:fillRef idx="3">
          <a:scrgbClr r="0" g="0" b="0"/>
        </a:fillRef>
        <a:effectRef idx="2">
          <a:scrgbClr r="0" g="0" b="0"/>
        </a:effectRef>
        <a:fontRef idx="minor">
          <a:schemeClr val="lt1"/>
        </a:fontRef>
      </dsp:style>
    </dsp:sp>
    <dsp:sp modelId="{D9D0FB0E-0D4C-4339-9FF3-51884DDD8E51}">
      <dsp:nvSpPr>
        <dsp:cNvPr id="0" name=""/>
        <dsp:cNvSpPr/>
      </dsp:nvSpPr>
      <dsp:spPr>
        <a:xfrm>
          <a:off x="2725700" y="930816"/>
          <a:ext cx="1432024" cy="182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86" tIns="0" rIns="0" bIns="0" numCol="1" spcCol="1270" anchor="t" anchorCtr="0">
          <a:noAutofit/>
        </a:bodyPr>
        <a:lstStyle/>
        <a:p>
          <a:pPr lvl="0" algn="l" defTabSz="1066800">
            <a:lnSpc>
              <a:spcPct val="90000"/>
            </a:lnSpc>
            <a:spcBef>
              <a:spcPct val="0"/>
            </a:spcBef>
            <a:spcAft>
              <a:spcPct val="35000"/>
            </a:spcAft>
          </a:pPr>
          <a:r>
            <a:rPr lang="nl-NL" sz="2400" kern="1200" dirty="0" smtClean="0"/>
            <a:t>VRAAG</a:t>
          </a:r>
          <a:endParaRPr lang="en-US" sz="2400" kern="1200" dirty="0"/>
        </a:p>
      </dsp:txBody>
      <dsp:txXfrm>
        <a:off x="2725700" y="930816"/>
        <a:ext cx="1432024" cy="1823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FB11-97D8-402A-967D-1547C6DCA1B5}">
      <dsp:nvSpPr>
        <dsp:cNvPr id="0" name=""/>
        <dsp:cNvSpPr/>
      </dsp:nvSpPr>
      <dsp:spPr>
        <a:xfrm>
          <a:off x="74493" y="0"/>
          <a:ext cx="2951734" cy="2781002"/>
        </a:xfrm>
        <a:prstGeom prst="roundRect">
          <a:avLst>
            <a:gd name="adj" fmla="val 5000"/>
          </a:avLst>
        </a:prstGeom>
        <a:solidFill>
          <a:schemeClr val="accent6">
            <a:lumMod val="20000"/>
            <a:lumOff val="80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nl-NL" sz="2400" b="1" kern="1200" dirty="0"/>
            <a:t>UITGANGSPUNTEIN  </a:t>
          </a:r>
          <a:r>
            <a:rPr lang="nl-NL" sz="2400" b="1" kern="1200" dirty="0" smtClean="0"/>
            <a:t>HUIDIGE ZORG</a:t>
          </a:r>
          <a:endParaRPr lang="nl-NL" sz="2400" b="1" kern="1200" dirty="0"/>
        </a:p>
        <a:p>
          <a:pPr lvl="0" algn="r" defTabSz="1066800">
            <a:lnSpc>
              <a:spcPct val="90000"/>
            </a:lnSpc>
            <a:spcBef>
              <a:spcPct val="0"/>
            </a:spcBef>
            <a:spcAft>
              <a:spcPct val="35000"/>
            </a:spcAft>
          </a:pPr>
          <a:endParaRPr lang="en-US" sz="2400" kern="1200" dirty="0"/>
        </a:p>
      </dsp:txBody>
      <dsp:txXfrm rot="16200000">
        <a:off x="-770543" y="845037"/>
        <a:ext cx="2280421" cy="590346"/>
      </dsp:txXfrm>
    </dsp:sp>
    <dsp:sp modelId="{82123DA7-E111-4860-B953-65F731F5E050}">
      <dsp:nvSpPr>
        <dsp:cNvPr id="0" name=""/>
        <dsp:cNvSpPr/>
      </dsp:nvSpPr>
      <dsp:spPr>
        <a:xfrm>
          <a:off x="663431" y="0"/>
          <a:ext cx="2199042" cy="2781002"/>
        </a:xfrm>
        <a:prstGeom prst="rect">
          <a:avLst/>
        </a:prstGeom>
        <a:solidFill>
          <a:schemeClr val="accent3">
            <a:lumMod val="20000"/>
            <a:lumOff val="80000"/>
          </a:schemeClr>
        </a:solidFill>
        <a:ln w="25400" cap="flat" cmpd="sng" algn="ctr">
          <a:noFill/>
          <a:prstDash val="solid"/>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nl-NL" sz="6500" kern="1200" dirty="0"/>
        </a:p>
        <a:p>
          <a:pPr lvl="0" algn="l" defTabSz="2889250">
            <a:lnSpc>
              <a:spcPct val="90000"/>
            </a:lnSpc>
            <a:spcBef>
              <a:spcPct val="0"/>
            </a:spcBef>
            <a:spcAft>
              <a:spcPct val="35000"/>
            </a:spcAft>
          </a:pPr>
          <a:endParaRPr lang="nl-NL" sz="6500" kern="1200" dirty="0"/>
        </a:p>
      </dsp:txBody>
      <dsp:txXfrm>
        <a:off x="663431" y="0"/>
        <a:ext cx="2199042" cy="2781002"/>
      </dsp:txXfrm>
    </dsp:sp>
    <dsp:sp modelId="{41441C70-1847-41C3-98EC-F40EA47BB688}">
      <dsp:nvSpPr>
        <dsp:cNvPr id="0" name=""/>
        <dsp:cNvSpPr/>
      </dsp:nvSpPr>
      <dsp:spPr>
        <a:xfrm>
          <a:off x="3095723" y="0"/>
          <a:ext cx="2932293" cy="2781002"/>
        </a:xfrm>
        <a:prstGeom prst="roundRect">
          <a:avLst>
            <a:gd name="adj" fmla="val 5000"/>
          </a:avLst>
        </a:prstGeom>
        <a:solidFill>
          <a:schemeClr val="accent6">
            <a:lumMod val="20000"/>
            <a:lumOff val="80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nl-NL" sz="2400" b="1" kern="1200" dirty="0"/>
            <a:t>GEVOLG</a:t>
          </a:r>
          <a:endParaRPr lang="en-US" sz="2400" b="1" kern="1200" dirty="0"/>
        </a:p>
      </dsp:txBody>
      <dsp:txXfrm rot="16200000">
        <a:off x="2248741" y="846981"/>
        <a:ext cx="2280421" cy="586458"/>
      </dsp:txXfrm>
    </dsp:sp>
    <dsp:sp modelId="{206D899F-E6A8-41D9-9877-D21D0D12FFEE}">
      <dsp:nvSpPr>
        <dsp:cNvPr id="0" name=""/>
        <dsp:cNvSpPr/>
      </dsp:nvSpPr>
      <dsp:spPr>
        <a:xfrm rot="5400000">
          <a:off x="2818138" y="1256819"/>
          <a:ext cx="408757" cy="439843"/>
        </a:xfrm>
        <a:prstGeom prst="flowChartExtract">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363D5AC9-88FC-48B2-B56D-D4FCC8BF0B83}">
      <dsp:nvSpPr>
        <dsp:cNvPr id="0" name=""/>
        <dsp:cNvSpPr/>
      </dsp:nvSpPr>
      <dsp:spPr>
        <a:xfrm>
          <a:off x="3682182" y="0"/>
          <a:ext cx="2184558" cy="2781002"/>
        </a:xfrm>
        <a:prstGeom prst="rect">
          <a:avLst/>
        </a:prstGeom>
        <a:noFill/>
        <a:ln w="25400" cap="flat" cmpd="sng" algn="ctr">
          <a:noFill/>
          <a:prstDash val="solid"/>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en-US" sz="6500" kern="1200" dirty="0">
            <a:ln>
              <a:noFill/>
            </a:ln>
            <a:effectLst/>
          </a:endParaRPr>
        </a:p>
      </dsp:txBody>
      <dsp:txXfrm>
        <a:off x="3682182" y="0"/>
        <a:ext cx="2184558" cy="2781002"/>
      </dsp:txXfrm>
    </dsp:sp>
    <dsp:sp modelId="{4FE0179E-FCF3-4A84-A1B7-374C4B81E952}">
      <dsp:nvSpPr>
        <dsp:cNvPr id="0" name=""/>
        <dsp:cNvSpPr/>
      </dsp:nvSpPr>
      <dsp:spPr>
        <a:xfrm>
          <a:off x="6098287" y="0"/>
          <a:ext cx="2932293" cy="2781002"/>
        </a:xfrm>
        <a:prstGeom prst="roundRect">
          <a:avLst>
            <a:gd name="adj" fmla="val 5000"/>
          </a:avLst>
        </a:prstGeom>
        <a:solidFill>
          <a:schemeClr val="accent6">
            <a:lumMod val="20000"/>
            <a:lumOff val="80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nl-NL" sz="2400" b="1" kern="1200" dirty="0"/>
            <a:t>EFFECT</a:t>
          </a:r>
          <a:r>
            <a:rPr lang="nl-NL" sz="2400" kern="1200" dirty="0"/>
            <a:t> </a:t>
          </a:r>
          <a:endParaRPr lang="en-US" sz="3200" kern="1200" dirty="0"/>
        </a:p>
      </dsp:txBody>
      <dsp:txXfrm rot="16200000">
        <a:off x="5251306" y="846981"/>
        <a:ext cx="2280421" cy="586458"/>
      </dsp:txXfrm>
    </dsp:sp>
    <dsp:sp modelId="{6EBCC38F-1DF8-447E-80A4-E29CBFB58697}">
      <dsp:nvSpPr>
        <dsp:cNvPr id="0" name=""/>
        <dsp:cNvSpPr/>
      </dsp:nvSpPr>
      <dsp:spPr>
        <a:xfrm rot="5400000">
          <a:off x="5889415" y="1268665"/>
          <a:ext cx="408757" cy="439843"/>
        </a:xfrm>
        <a:prstGeom prst="flowChartExtract">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DD267997-3FEC-4188-9870-456CF21B2F86}">
      <dsp:nvSpPr>
        <dsp:cNvPr id="0" name=""/>
        <dsp:cNvSpPr/>
      </dsp:nvSpPr>
      <dsp:spPr>
        <a:xfrm>
          <a:off x="6684746" y="0"/>
          <a:ext cx="2184558" cy="2781002"/>
        </a:xfrm>
        <a:prstGeom prst="rect">
          <a:avLst/>
        </a:prstGeom>
        <a:noFill/>
        <a:ln w="25400" cap="flat" cmpd="sng" algn="ctr">
          <a:noFill/>
          <a:prstDash val="solid"/>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0" tIns="222885" rIns="0" bIns="0" numCol="1" spcCol="1270" anchor="t" anchorCtr="0">
          <a:noAutofit/>
        </a:bodyPr>
        <a:lstStyle/>
        <a:p>
          <a:pPr lvl="0" algn="ctr" defTabSz="2889250">
            <a:lnSpc>
              <a:spcPct val="90000"/>
            </a:lnSpc>
            <a:spcBef>
              <a:spcPct val="0"/>
            </a:spcBef>
            <a:spcAft>
              <a:spcPct val="35000"/>
            </a:spcAft>
          </a:pPr>
          <a:endParaRPr lang="nl-NL" sz="6500" kern="1200" dirty="0"/>
        </a:p>
      </dsp:txBody>
      <dsp:txXfrm>
        <a:off x="6684746" y="0"/>
        <a:ext cx="2184558" cy="2781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FB11-97D8-402A-967D-1547C6DCA1B5}">
      <dsp:nvSpPr>
        <dsp:cNvPr id="0" name=""/>
        <dsp:cNvSpPr/>
      </dsp:nvSpPr>
      <dsp:spPr>
        <a:xfrm>
          <a:off x="6" y="0"/>
          <a:ext cx="2897813" cy="2600515"/>
        </a:xfrm>
        <a:prstGeom prst="roundRect">
          <a:avLst>
            <a:gd name="adj" fmla="val 5000"/>
          </a:avLst>
        </a:prstGeom>
        <a:solidFill>
          <a:schemeClr val="accent6">
            <a:lumMod val="20000"/>
            <a:lumOff val="80000"/>
          </a:schemeClr>
        </a:solidFill>
        <a:ln w="38100" cap="flat" cmpd="sng" algn="ctr">
          <a:solidFill>
            <a:schemeClr val="accent6">
              <a:lumMod val="40000"/>
              <a:lumOff val="6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nl-NL" sz="2400" b="1" kern="1200" dirty="0" smtClean="0">
              <a:latin typeface="+mj-lt"/>
            </a:rPr>
            <a:t>UITGANGSPUNTEN ONDERZOEK </a:t>
          </a:r>
          <a:br>
            <a:rPr lang="nl-NL" sz="2400" b="1" kern="1200" dirty="0" smtClean="0">
              <a:latin typeface="+mj-lt"/>
            </a:rPr>
          </a:br>
          <a:r>
            <a:rPr lang="nl-NL" sz="2400" b="1" kern="1200" dirty="0" smtClean="0">
              <a:latin typeface="+mj-lt"/>
            </a:rPr>
            <a:t>EN VISIE:</a:t>
          </a:r>
          <a:endParaRPr lang="nl-NL" sz="2000" b="1" kern="1200" dirty="0">
            <a:latin typeface="+mj-lt"/>
          </a:endParaRPr>
        </a:p>
      </dsp:txBody>
      <dsp:txXfrm rot="16200000">
        <a:off x="-776422" y="776429"/>
        <a:ext cx="2132422" cy="579562"/>
      </dsp:txXfrm>
    </dsp:sp>
    <dsp:sp modelId="{82123DA7-E111-4860-B953-65F731F5E050}">
      <dsp:nvSpPr>
        <dsp:cNvPr id="0" name=""/>
        <dsp:cNvSpPr/>
      </dsp:nvSpPr>
      <dsp:spPr>
        <a:xfrm>
          <a:off x="579569" y="0"/>
          <a:ext cx="2158870" cy="2600515"/>
        </a:xfrm>
        <a:prstGeom prst="rect">
          <a:avLst/>
        </a:prstGeom>
        <a:noFill/>
        <a:ln w="25400" cap="flat" cmpd="sng" algn="ctr">
          <a:noFill/>
          <a:prstDash val="solid"/>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endParaRPr lang="nl-NL" sz="1200" kern="1200" dirty="0"/>
        </a:p>
        <a:p>
          <a:pPr lvl="0" algn="l" defTabSz="533400">
            <a:lnSpc>
              <a:spcPct val="90000"/>
            </a:lnSpc>
            <a:spcBef>
              <a:spcPct val="0"/>
            </a:spcBef>
            <a:spcAft>
              <a:spcPct val="35000"/>
            </a:spcAft>
          </a:pPr>
          <a:endParaRPr lang="en-US" sz="1200" kern="1200" dirty="0"/>
        </a:p>
      </dsp:txBody>
      <dsp:txXfrm>
        <a:off x="579569" y="0"/>
        <a:ext cx="2158870" cy="2600515"/>
      </dsp:txXfrm>
    </dsp:sp>
    <dsp:sp modelId="{41441C70-1847-41C3-98EC-F40EA47BB688}">
      <dsp:nvSpPr>
        <dsp:cNvPr id="0" name=""/>
        <dsp:cNvSpPr/>
      </dsp:nvSpPr>
      <dsp:spPr>
        <a:xfrm>
          <a:off x="2991448" y="0"/>
          <a:ext cx="2897813" cy="2600515"/>
        </a:xfrm>
        <a:prstGeom prst="roundRect">
          <a:avLst>
            <a:gd name="adj" fmla="val 5000"/>
          </a:avLst>
        </a:prstGeom>
        <a:solidFill>
          <a:schemeClr val="accent6">
            <a:lumMod val="20000"/>
            <a:lumOff val="80000"/>
          </a:schemeClr>
        </a:solidFill>
        <a:ln w="38100" cap="flat" cmpd="sng" algn="ctr">
          <a:solidFill>
            <a:schemeClr val="accent6">
              <a:lumMod val="40000"/>
              <a:lumOff val="6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nl-NL" sz="2400" b="1" kern="1200" dirty="0" smtClean="0">
              <a:latin typeface="+mj-lt"/>
            </a:rPr>
            <a:t>NIEUW PERSPECTIEF OP WELBEVINDEN</a:t>
          </a:r>
          <a:r>
            <a:rPr lang="nl-NL" sz="2000" b="1" kern="1200" dirty="0" smtClean="0"/>
            <a:t>: </a:t>
          </a:r>
          <a:endParaRPr lang="en-US" sz="2000" b="1" kern="1200" dirty="0"/>
        </a:p>
      </dsp:txBody>
      <dsp:txXfrm rot="16200000">
        <a:off x="2215018" y="776429"/>
        <a:ext cx="2132422" cy="579562"/>
      </dsp:txXfrm>
    </dsp:sp>
    <dsp:sp modelId="{206D899F-E6A8-41D9-9877-D21D0D12FFEE}">
      <dsp:nvSpPr>
        <dsp:cNvPr id="0" name=""/>
        <dsp:cNvSpPr/>
      </dsp:nvSpPr>
      <dsp:spPr>
        <a:xfrm rot="5400000">
          <a:off x="2733587" y="2020595"/>
          <a:ext cx="381885" cy="434671"/>
        </a:xfrm>
        <a:prstGeom prst="flowChartExtract">
          <a:avLst/>
        </a:prstGeom>
        <a:solidFill>
          <a:schemeClr val="accent2"/>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D5AC9-88FC-48B2-B56D-D4FCC8BF0B83}">
      <dsp:nvSpPr>
        <dsp:cNvPr id="0" name=""/>
        <dsp:cNvSpPr/>
      </dsp:nvSpPr>
      <dsp:spPr>
        <a:xfrm>
          <a:off x="3571010" y="0"/>
          <a:ext cx="2158870" cy="2600515"/>
        </a:xfrm>
        <a:prstGeom prst="rect">
          <a:avLst/>
        </a:prstGeom>
        <a:noFill/>
        <a:ln w="25400" cap="flat" cmpd="sng" algn="ctr">
          <a:noFill/>
          <a:prstDash val="solid"/>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endParaRPr lang="nl-NL" sz="1200" kern="1200" dirty="0"/>
        </a:p>
      </dsp:txBody>
      <dsp:txXfrm>
        <a:off x="3571010" y="0"/>
        <a:ext cx="2158870" cy="2600515"/>
      </dsp:txXfrm>
    </dsp:sp>
    <dsp:sp modelId="{4FE0179E-FCF3-4A84-A1B7-374C4B81E952}">
      <dsp:nvSpPr>
        <dsp:cNvPr id="0" name=""/>
        <dsp:cNvSpPr/>
      </dsp:nvSpPr>
      <dsp:spPr>
        <a:xfrm>
          <a:off x="5999819" y="0"/>
          <a:ext cx="2897813" cy="2600515"/>
        </a:xfrm>
        <a:prstGeom prst="roundRect">
          <a:avLst>
            <a:gd name="adj" fmla="val 5000"/>
          </a:avLst>
        </a:prstGeom>
        <a:solidFill>
          <a:schemeClr val="accent6">
            <a:lumMod val="20000"/>
            <a:lumOff val="80000"/>
          </a:schemeClr>
        </a:solidFill>
        <a:ln w="38100" cap="flat" cmpd="sng" algn="ctr">
          <a:solidFill>
            <a:schemeClr val="accent6">
              <a:lumMod val="40000"/>
              <a:lumOff val="6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nl-NL" sz="2400" b="1" kern="1200" dirty="0" smtClean="0">
              <a:latin typeface="+mj-lt"/>
            </a:rPr>
            <a:t>PRAKTIJKAGENDA</a:t>
          </a:r>
          <a:r>
            <a:rPr lang="nl-NL" sz="2000" b="1" kern="1200" dirty="0"/>
            <a:t>:</a:t>
          </a:r>
          <a:endParaRPr lang="en-US" sz="2000" b="1" kern="1200" dirty="0"/>
        </a:p>
      </dsp:txBody>
      <dsp:txXfrm rot="16200000">
        <a:off x="5223390" y="776429"/>
        <a:ext cx="2132422" cy="579562"/>
      </dsp:txXfrm>
    </dsp:sp>
    <dsp:sp modelId="{6EBCC38F-1DF8-447E-80A4-E29CBFB58697}">
      <dsp:nvSpPr>
        <dsp:cNvPr id="0" name=""/>
        <dsp:cNvSpPr/>
      </dsp:nvSpPr>
      <dsp:spPr>
        <a:xfrm rot="5400000">
          <a:off x="5806440" y="2020595"/>
          <a:ext cx="381885" cy="434671"/>
        </a:xfrm>
        <a:prstGeom prst="flowChartExtract">
          <a:avLst/>
        </a:prstGeom>
        <a:solidFill>
          <a:schemeClr val="accent2"/>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267997-3FEC-4188-9870-456CF21B2F86}">
      <dsp:nvSpPr>
        <dsp:cNvPr id="0" name=""/>
        <dsp:cNvSpPr/>
      </dsp:nvSpPr>
      <dsp:spPr>
        <a:xfrm>
          <a:off x="6579382" y="0"/>
          <a:ext cx="2158870" cy="2600515"/>
        </a:xfrm>
        <a:prstGeom prst="rect">
          <a:avLst/>
        </a:prstGeom>
        <a:noFill/>
        <a:ln w="25400" cap="flat" cmpd="sng" algn="ctr">
          <a:noFill/>
          <a:prstDash val="solid"/>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nl-NL" sz="1400" kern="1200" dirty="0"/>
        </a:p>
      </dsp:txBody>
      <dsp:txXfrm>
        <a:off x="6579382" y="0"/>
        <a:ext cx="2158870" cy="260051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528F5-BCB4-4F46-96CB-2837B4F23B1C}" type="datetimeFigureOut">
              <a:rPr lang="nl-NL" smtClean="0"/>
              <a:t>29-1-2018</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5196E-2AF1-41BA-98EB-4968CA79830E}" type="slidenum">
              <a:rPr lang="nl-NL" smtClean="0"/>
              <a:t>‹#›</a:t>
            </a:fld>
            <a:endParaRPr lang="nl-NL"/>
          </a:p>
        </p:txBody>
      </p:sp>
    </p:spTree>
    <p:extLst>
      <p:ext uri="{BB962C8B-B14F-4D97-AF65-F5344CB8AC3E}">
        <p14:creationId xmlns:p14="http://schemas.microsoft.com/office/powerpoint/2010/main" val="180400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35196E-2AF1-41BA-98EB-4968CA79830E}" type="slidenum">
              <a:rPr lang="nl-NL" smtClean="0"/>
              <a:t>2</a:t>
            </a:fld>
            <a:endParaRPr lang="nl-NL"/>
          </a:p>
        </p:txBody>
      </p:sp>
    </p:spTree>
    <p:extLst>
      <p:ext uri="{BB962C8B-B14F-4D97-AF65-F5344CB8AC3E}">
        <p14:creationId xmlns:p14="http://schemas.microsoft.com/office/powerpoint/2010/main" val="153595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8873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F7513D6F-7A19-4BAF-ACB3-2604AE1D7ECC}" type="slidenum">
              <a:rPr kumimoji="0" lang="en-US" sz="1800" b="0" i="0" u="none" strike="noStrike" kern="0" cap="none" spc="0" normalizeH="0" baseline="0" noProof="0" smtClean="0">
                <a:ln>
                  <a:noFill/>
                </a:ln>
                <a:solidFill>
                  <a:prstClr val="black"/>
                </a:solidFill>
                <a:effectLst/>
                <a:uLnTx/>
                <a:uFillTx/>
                <a:latin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prstClr val="black"/>
              </a:solidFill>
              <a:effectLst/>
              <a:uLnTx/>
              <a:uFillTx/>
              <a:latin typeface="Calibri"/>
              <a:sym typeface="Calibri"/>
            </a:endParaRPr>
          </a:p>
        </p:txBody>
      </p:sp>
    </p:spTree>
    <p:extLst>
      <p:ext uri="{BB962C8B-B14F-4D97-AF65-F5344CB8AC3E}">
        <p14:creationId xmlns:p14="http://schemas.microsoft.com/office/powerpoint/2010/main" val="47993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105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endParaRPr lang="nl-NL" baseline="0" dirty="0"/>
          </a:p>
        </p:txBody>
      </p:sp>
    </p:spTree>
    <p:extLst>
      <p:ext uri="{BB962C8B-B14F-4D97-AF65-F5344CB8AC3E}">
        <p14:creationId xmlns:p14="http://schemas.microsoft.com/office/powerpoint/2010/main" val="11150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178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NL" baseline="0" dirty="0"/>
          </a:p>
        </p:txBody>
      </p:sp>
    </p:spTree>
    <p:extLst>
      <p:ext uri="{BB962C8B-B14F-4D97-AF65-F5344CB8AC3E}">
        <p14:creationId xmlns:p14="http://schemas.microsoft.com/office/powerpoint/2010/main" val="215358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xfrm>
            <a:off x="381000" y="685800"/>
            <a:ext cx="6096000" cy="3429000"/>
          </a:xfrm>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endParaRPr lang="nl-NL" baseline="0" dirty="0"/>
          </a:p>
        </p:txBody>
      </p:sp>
    </p:spTree>
    <p:extLst>
      <p:ext uri="{BB962C8B-B14F-4D97-AF65-F5344CB8AC3E}">
        <p14:creationId xmlns:p14="http://schemas.microsoft.com/office/powerpoint/2010/main" val="1894896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10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1972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xfrm>
            <a:off x="1143000" y="685800"/>
            <a:ext cx="4572000" cy="3429000"/>
          </a:xfrm>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1131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35196E-2AF1-41BA-98EB-4968CA79830E}" type="slidenum">
              <a:rPr lang="nl-NL" smtClean="0"/>
              <a:t>3</a:t>
            </a:fld>
            <a:endParaRPr lang="nl-NL"/>
          </a:p>
        </p:txBody>
      </p:sp>
    </p:spTree>
    <p:extLst>
      <p:ext uri="{BB962C8B-B14F-4D97-AF65-F5344CB8AC3E}">
        <p14:creationId xmlns:p14="http://schemas.microsoft.com/office/powerpoint/2010/main" val="672691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35196E-2AF1-41BA-98EB-4968CA79830E}" type="slidenum">
              <a:rPr lang="nl-NL" smtClean="0"/>
              <a:t>24</a:t>
            </a:fld>
            <a:endParaRPr lang="nl-NL"/>
          </a:p>
        </p:txBody>
      </p:sp>
    </p:spTree>
    <p:extLst>
      <p:ext uri="{BB962C8B-B14F-4D97-AF65-F5344CB8AC3E}">
        <p14:creationId xmlns:p14="http://schemas.microsoft.com/office/powerpoint/2010/main" val="12804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35196E-2AF1-41BA-98EB-4968CA79830E}" type="slidenum">
              <a:rPr lang="nl-NL" smtClean="0"/>
              <a:t>25</a:t>
            </a:fld>
            <a:endParaRPr lang="nl-NL"/>
          </a:p>
        </p:txBody>
      </p:sp>
    </p:spTree>
    <p:extLst>
      <p:ext uri="{BB962C8B-B14F-4D97-AF65-F5344CB8AC3E}">
        <p14:creationId xmlns:p14="http://schemas.microsoft.com/office/powerpoint/2010/main" val="159462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35196E-2AF1-41BA-98EB-4968CA79830E}" type="slidenum">
              <a:rPr lang="nl-NL" smtClean="0"/>
              <a:t>26</a:t>
            </a:fld>
            <a:endParaRPr lang="nl-NL"/>
          </a:p>
        </p:txBody>
      </p:sp>
    </p:spTree>
    <p:extLst>
      <p:ext uri="{BB962C8B-B14F-4D97-AF65-F5344CB8AC3E}">
        <p14:creationId xmlns:p14="http://schemas.microsoft.com/office/powerpoint/2010/main" val="301250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35196E-2AF1-41BA-98EB-4968CA79830E}" type="slidenum">
              <a:rPr lang="nl-NL" smtClean="0"/>
              <a:t>4</a:t>
            </a:fld>
            <a:endParaRPr lang="nl-NL"/>
          </a:p>
        </p:txBody>
      </p:sp>
    </p:spTree>
    <p:extLst>
      <p:ext uri="{BB962C8B-B14F-4D97-AF65-F5344CB8AC3E}">
        <p14:creationId xmlns:p14="http://schemas.microsoft.com/office/powerpoint/2010/main" val="81377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027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smtClean="0"/>
          </a:p>
        </p:txBody>
      </p:sp>
    </p:spTree>
    <p:extLst>
      <p:ext uri="{BB962C8B-B14F-4D97-AF65-F5344CB8AC3E}">
        <p14:creationId xmlns:p14="http://schemas.microsoft.com/office/powerpoint/2010/main" val="154130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F7513D6F-7A19-4BAF-ACB3-2604AE1D7ECC}" type="slidenum">
              <a:rPr kumimoji="0" lang="en-US" sz="1800" b="0" i="0" u="none" strike="noStrike" kern="0" cap="none" spc="0" normalizeH="0" baseline="0" noProof="0" smtClean="0">
                <a:ln>
                  <a:noFill/>
                </a:ln>
                <a:solidFill>
                  <a:prstClr val="black"/>
                </a:solidFill>
                <a:effectLst/>
                <a:uLnTx/>
                <a:uFillTx/>
                <a:latin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solidFill>
              <a:effectLst/>
              <a:uLnTx/>
              <a:uFillTx/>
              <a:latin typeface="Calibri"/>
              <a:sym typeface="Calibri"/>
            </a:endParaRPr>
          </a:p>
        </p:txBody>
      </p:sp>
    </p:spTree>
    <p:extLst>
      <p:ext uri="{BB962C8B-B14F-4D97-AF65-F5344CB8AC3E}">
        <p14:creationId xmlns:p14="http://schemas.microsoft.com/office/powerpoint/2010/main" val="309123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02404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0292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baseline="0" dirty="0"/>
          </a:p>
        </p:txBody>
      </p:sp>
    </p:spTree>
    <p:extLst>
      <p:ext uri="{BB962C8B-B14F-4D97-AF65-F5344CB8AC3E}">
        <p14:creationId xmlns:p14="http://schemas.microsoft.com/office/powerpoint/2010/main" val="1871039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595244BF-E618-864A-A3DB-A7E26963DD39}" type="datetimeFigureOut">
              <a:rPr lang="nl-NL" smtClean="0"/>
              <a:t>29-1-2018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83515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5244BF-E618-864A-A3DB-A7E26963DD39}" type="datetimeFigureOut">
              <a:rPr lang="nl-NL" smtClean="0"/>
              <a:t>29-1-2018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389974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5244BF-E618-864A-A3DB-A7E26963DD39}" type="datetimeFigureOut">
              <a:rPr lang="nl-NL" smtClean="0"/>
              <a:t>29-1-2018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24261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Shape 11"/>
          <p:cNvSpPr>
            <a:spLocks noGrp="1"/>
          </p:cNvSpPr>
          <p:nvPr>
            <p:ph type="title"/>
          </p:nvPr>
        </p:nvSpPr>
        <p:spPr>
          <a:xfrm>
            <a:off x="1143000" y="1122363"/>
            <a:ext cx="6858000" cy="2387601"/>
          </a:xfrm>
          <a:prstGeom prst="rect">
            <a:avLst/>
          </a:prstGeom>
        </p:spPr>
        <p:txBody>
          <a:bodyPr anchor="b"/>
          <a:lstStyle>
            <a:lvl1pPr algn="ctr">
              <a:defRPr sz="4500"/>
            </a:lvl1pPr>
          </a:lstStyle>
          <a:p>
            <a:r>
              <a:t>Click to edit Master title style</a:t>
            </a:r>
          </a:p>
        </p:txBody>
      </p:sp>
      <p:sp>
        <p:nvSpPr>
          <p:cNvPr id="12" name="Shape 12"/>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84197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Shape 29"/>
          <p:cNvSpPr>
            <a:spLocks noGrp="1"/>
          </p:cNvSpPr>
          <p:nvPr>
            <p:ph type="title"/>
          </p:nvPr>
        </p:nvSpPr>
        <p:spPr>
          <a:xfrm>
            <a:off x="623887" y="1709739"/>
            <a:ext cx="7886700" cy="2852737"/>
          </a:xfrm>
          <a:prstGeom prst="rect">
            <a:avLst/>
          </a:prstGeom>
        </p:spPr>
        <p:txBody>
          <a:bodyPr anchor="b"/>
          <a:lstStyle>
            <a:lvl1pPr>
              <a:defRPr sz="4500"/>
            </a:lvl1pPr>
          </a:lstStyle>
          <a:p>
            <a:r>
              <a:t>Click to edit Master title style</a:t>
            </a:r>
          </a:p>
        </p:txBody>
      </p:sp>
      <p:sp>
        <p:nvSpPr>
          <p:cNvPr id="30" name="Shape 30"/>
          <p:cNvSpPr>
            <a:spLocks noGrp="1"/>
          </p:cNvSpPr>
          <p:nvPr>
            <p:ph type="body" sz="quarter" idx="1"/>
          </p:nvPr>
        </p:nvSpPr>
        <p:spPr>
          <a:xfrm>
            <a:off x="623887" y="4589462"/>
            <a:ext cx="7886700" cy="1500188"/>
          </a:xfrm>
          <a:prstGeom prst="rect">
            <a:avLst/>
          </a:prstGeom>
        </p:spPr>
        <p:txBody>
          <a:bodyPr/>
          <a:lstStyle>
            <a:lvl1pPr marL="0" indent="0">
              <a:buSzTx/>
              <a:buFontTx/>
              <a:buNone/>
              <a:defRPr sz="18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80752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628650" y="1825625"/>
            <a:ext cx="38862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58771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Shape 47"/>
          <p:cNvSpPr>
            <a:spLocks noGrp="1"/>
          </p:cNvSpPr>
          <p:nvPr>
            <p:ph type="title"/>
          </p:nvPr>
        </p:nvSpPr>
        <p:spPr>
          <a:xfrm>
            <a:off x="629841" y="365127"/>
            <a:ext cx="78867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629841" y="1681166"/>
            <a:ext cx="3868342" cy="823913"/>
          </a:xfrm>
          <a:prstGeom prst="rect">
            <a:avLst/>
          </a:prstGeom>
        </p:spPr>
        <p:txBody>
          <a:bodyPr anchor="b"/>
          <a:lstStyle>
            <a:lvl1pPr marL="0" indent="0">
              <a:buSzTx/>
              <a:buFontTx/>
              <a:buNone/>
              <a:defRPr sz="1800" b="1"/>
            </a:lvl1pPr>
          </a:lstStyle>
          <a:p>
            <a:r>
              <a:t>Click to edit Master text styles</a:t>
            </a:r>
          </a:p>
        </p:txBody>
      </p:sp>
      <p:sp>
        <p:nvSpPr>
          <p:cNvPr id="49" name="Shape 49"/>
          <p:cNvSpPr>
            <a:spLocks noGrp="1"/>
          </p:cNvSpPr>
          <p:nvPr>
            <p:ph type="body" sz="quarter" idx="13"/>
          </p:nvPr>
        </p:nvSpPr>
        <p:spPr>
          <a:xfrm>
            <a:off x="4629151" y="1681166"/>
            <a:ext cx="38873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55046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940349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06321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Shape 72"/>
          <p:cNvSpPr>
            <a:spLocks noGrp="1"/>
          </p:cNvSpPr>
          <p:nvPr>
            <p:ph type="title"/>
          </p:nvPr>
        </p:nvSpPr>
        <p:spPr>
          <a:xfrm>
            <a:off x="629842" y="457200"/>
            <a:ext cx="2949179" cy="1600200"/>
          </a:xfrm>
          <a:prstGeom prst="rect">
            <a:avLst/>
          </a:prstGeom>
        </p:spPr>
        <p:txBody>
          <a:bodyPr anchor="b"/>
          <a:lstStyle>
            <a:lvl1pPr>
              <a:defRPr sz="2400"/>
            </a:lvl1pPr>
          </a:lstStyle>
          <a:p>
            <a:r>
              <a:t>Click to edit Master title style</a:t>
            </a:r>
          </a:p>
        </p:txBody>
      </p:sp>
      <p:sp>
        <p:nvSpPr>
          <p:cNvPr id="73" name="Shape 73"/>
          <p:cNvSpPr>
            <a:spLocks noGrp="1"/>
          </p:cNvSpPr>
          <p:nvPr>
            <p:ph type="body" sz="half" idx="1"/>
          </p:nvPr>
        </p:nvSpPr>
        <p:spPr>
          <a:xfrm>
            <a:off x="3887390" y="987427"/>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629842" y="2057400"/>
            <a:ext cx="294917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930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Shape 82"/>
          <p:cNvSpPr>
            <a:spLocks noGrp="1"/>
          </p:cNvSpPr>
          <p:nvPr>
            <p:ph type="title"/>
          </p:nvPr>
        </p:nvSpPr>
        <p:spPr>
          <a:xfrm>
            <a:off x="629842" y="457200"/>
            <a:ext cx="2949179" cy="1600200"/>
          </a:xfrm>
          <a:prstGeom prst="rect">
            <a:avLst/>
          </a:prstGeom>
        </p:spPr>
        <p:txBody>
          <a:bodyPr anchor="b"/>
          <a:lstStyle>
            <a:lvl1pPr>
              <a:defRPr sz="2400"/>
            </a:lvl1pPr>
          </a:lstStyle>
          <a:p>
            <a:r>
              <a:t>Click to edit Master title style</a:t>
            </a:r>
          </a:p>
        </p:txBody>
      </p:sp>
      <p:sp>
        <p:nvSpPr>
          <p:cNvPr id="83" name="Shape 83"/>
          <p:cNvSpPr>
            <a:spLocks noGrp="1"/>
          </p:cNvSpPr>
          <p:nvPr>
            <p:ph type="pic" sz="half" idx="13"/>
          </p:nvPr>
        </p:nvSpPr>
        <p:spPr>
          <a:xfrm>
            <a:off x="3887390" y="987427"/>
            <a:ext cx="462915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629842" y="2057400"/>
            <a:ext cx="2949179" cy="3811588"/>
          </a:xfrm>
          <a:prstGeom prst="rect">
            <a:avLst/>
          </a:prstGeom>
        </p:spPr>
        <p:txBody>
          <a:bodyPr/>
          <a:lstStyle>
            <a:lvl1pPr marL="0" indent="0">
              <a:buSzTx/>
              <a:buFontTx/>
              <a:buNone/>
              <a:defRPr sz="12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91982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5244BF-E618-864A-A3DB-A7E26963DD39}" type="datetimeFigureOut">
              <a:rPr lang="nl-NL" smtClean="0"/>
              <a:t>29-1-2018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57417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98592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101" name="Shape 101"/>
          <p:cNvSpPr>
            <a:spLocks noGrp="1"/>
          </p:cNvSpPr>
          <p:nvPr>
            <p:ph type="title"/>
          </p:nvPr>
        </p:nvSpPr>
        <p:spPr>
          <a:xfrm>
            <a:off x="6543676" y="365125"/>
            <a:ext cx="1971675" cy="5811838"/>
          </a:xfrm>
          <a:prstGeom prst="rect">
            <a:avLst/>
          </a:prstGeom>
        </p:spPr>
        <p:txBody>
          <a:bodyPr/>
          <a:lstStyle/>
          <a:p>
            <a:r>
              <a:t>Click to edit Master title style</a:t>
            </a:r>
          </a:p>
        </p:txBody>
      </p:sp>
      <p:sp>
        <p:nvSpPr>
          <p:cNvPr id="102" name="Shape 102"/>
          <p:cNvSpPr>
            <a:spLocks noGrp="1"/>
          </p:cNvSpPr>
          <p:nvPr>
            <p:ph type="body" idx="1"/>
          </p:nvPr>
        </p:nvSpPr>
        <p:spPr>
          <a:xfrm>
            <a:off x="628651" y="365125"/>
            <a:ext cx="5800725" cy="58118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371927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eldia">
    <p:spTree>
      <p:nvGrpSpPr>
        <p:cNvPr id="1" name=""/>
        <p:cNvGrpSpPr/>
        <p:nvPr/>
      </p:nvGrpSpPr>
      <p:grpSpPr>
        <a:xfrm>
          <a:off x="0" y="0"/>
          <a:ext cx="0" cy="0"/>
          <a:chOff x="0" y="0"/>
          <a:chExt cx="0" cy="0"/>
        </a:xfrm>
      </p:grpSpPr>
      <p:sp>
        <p:nvSpPr>
          <p:cNvPr id="110" name="Shape 110"/>
          <p:cNvSpPr>
            <a:spLocks noGrp="1"/>
          </p:cNvSpPr>
          <p:nvPr>
            <p:ph type="title"/>
          </p:nvPr>
        </p:nvSpPr>
        <p:spPr>
          <a:xfrm>
            <a:off x="1143000" y="1122363"/>
            <a:ext cx="6858000" cy="2387601"/>
          </a:xfrm>
          <a:prstGeom prst="rect">
            <a:avLst/>
          </a:prstGeom>
        </p:spPr>
        <p:txBody>
          <a:bodyPr anchor="b"/>
          <a:lstStyle>
            <a:lvl1pPr algn="ctr">
              <a:defRPr sz="4500">
                <a:latin typeface="Calibri Light"/>
                <a:ea typeface="Calibri Light"/>
                <a:cs typeface="Calibri Light"/>
                <a:sym typeface="Calibri Light"/>
              </a:defRPr>
            </a:lvl1pPr>
          </a:lstStyle>
          <a:p>
            <a:r>
              <a:t>Klik om de stijl te bewerken</a:t>
            </a:r>
          </a:p>
        </p:txBody>
      </p:sp>
      <p:sp>
        <p:nvSpPr>
          <p:cNvPr id="111" name="Shape 111"/>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stStyle>
          <a:p>
            <a:r>
              <a:t>Klik om de ondertitelstijl van het model te bewerken</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196717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20" name="Shape 120"/>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19891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Sectiekop">
    <p:spTree>
      <p:nvGrpSpPr>
        <p:cNvPr id="1" name=""/>
        <p:cNvGrpSpPr/>
        <p:nvPr/>
      </p:nvGrpSpPr>
      <p:grpSpPr>
        <a:xfrm>
          <a:off x="0" y="0"/>
          <a:ext cx="0" cy="0"/>
          <a:chOff x="0" y="0"/>
          <a:chExt cx="0" cy="0"/>
        </a:xfrm>
      </p:grpSpPr>
      <p:sp>
        <p:nvSpPr>
          <p:cNvPr id="128" name="Shape 128"/>
          <p:cNvSpPr>
            <a:spLocks noGrp="1"/>
          </p:cNvSpPr>
          <p:nvPr>
            <p:ph type="title"/>
          </p:nvPr>
        </p:nvSpPr>
        <p:spPr>
          <a:xfrm>
            <a:off x="623887" y="1709739"/>
            <a:ext cx="7886700" cy="2852737"/>
          </a:xfrm>
          <a:prstGeom prst="rect">
            <a:avLst/>
          </a:prstGeom>
        </p:spPr>
        <p:txBody>
          <a:bodyPr anchor="b"/>
          <a:lstStyle>
            <a:lvl1pPr>
              <a:defRPr sz="4500">
                <a:latin typeface="Calibri Light"/>
                <a:ea typeface="Calibri Light"/>
                <a:cs typeface="Calibri Light"/>
                <a:sym typeface="Calibri Light"/>
              </a:defRPr>
            </a:lvl1pPr>
          </a:lstStyle>
          <a:p>
            <a:r>
              <a:t>Klik om de stijl te bewerken</a:t>
            </a:r>
          </a:p>
        </p:txBody>
      </p:sp>
      <p:sp>
        <p:nvSpPr>
          <p:cNvPr id="129" name="Shape 129"/>
          <p:cNvSpPr>
            <a:spLocks noGrp="1"/>
          </p:cNvSpPr>
          <p:nvPr>
            <p:ph type="body" sz="quarter" idx="1"/>
          </p:nvPr>
        </p:nvSpPr>
        <p:spPr>
          <a:xfrm>
            <a:off x="623887" y="4589462"/>
            <a:ext cx="7886700" cy="1500188"/>
          </a:xfrm>
          <a:prstGeom prst="rect">
            <a:avLst/>
          </a:prstGeom>
        </p:spPr>
        <p:txBody>
          <a:bodyPr/>
          <a:lstStyle>
            <a:lvl1pPr marL="0" indent="0">
              <a:buSzTx/>
              <a:buFontTx/>
              <a:buNone/>
              <a:defRPr sz="1800">
                <a:solidFill>
                  <a:srgbClr val="888888"/>
                </a:solidFill>
              </a:defRPr>
            </a:lvl1pPr>
          </a:lstStyle>
          <a:p>
            <a:r>
              <a:t>Klik om de modelstijlen te bewerken</a:t>
            </a:r>
          </a:p>
        </p:txBody>
      </p:sp>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25740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Inhoud van twee">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38" name="Shape 138"/>
          <p:cNvSpPr>
            <a:spLocks noGrp="1"/>
          </p:cNvSpPr>
          <p:nvPr>
            <p:ph type="body" sz="half" idx="1"/>
          </p:nvPr>
        </p:nvSpPr>
        <p:spPr>
          <a:xfrm>
            <a:off x="628650" y="1825625"/>
            <a:ext cx="3886200" cy="43513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59330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Vergelijking">
    <p:spTree>
      <p:nvGrpSpPr>
        <p:cNvPr id="1" name=""/>
        <p:cNvGrpSpPr/>
        <p:nvPr/>
      </p:nvGrpSpPr>
      <p:grpSpPr>
        <a:xfrm>
          <a:off x="0" y="0"/>
          <a:ext cx="0" cy="0"/>
          <a:chOff x="0" y="0"/>
          <a:chExt cx="0" cy="0"/>
        </a:xfrm>
      </p:grpSpPr>
      <p:sp>
        <p:nvSpPr>
          <p:cNvPr id="146" name="Shape 146"/>
          <p:cNvSpPr>
            <a:spLocks noGrp="1"/>
          </p:cNvSpPr>
          <p:nvPr>
            <p:ph type="title"/>
          </p:nvPr>
        </p:nvSpPr>
        <p:spPr>
          <a:xfrm>
            <a:off x="629841" y="365127"/>
            <a:ext cx="7886701" cy="1325563"/>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47" name="Shape 147"/>
          <p:cNvSpPr>
            <a:spLocks noGrp="1"/>
          </p:cNvSpPr>
          <p:nvPr>
            <p:ph type="body" sz="quarter" idx="1"/>
          </p:nvPr>
        </p:nvSpPr>
        <p:spPr>
          <a:xfrm>
            <a:off x="629841" y="1681166"/>
            <a:ext cx="3868342" cy="823913"/>
          </a:xfrm>
          <a:prstGeom prst="rect">
            <a:avLst/>
          </a:prstGeom>
        </p:spPr>
        <p:txBody>
          <a:bodyPr anchor="b"/>
          <a:lstStyle>
            <a:lvl1pPr marL="0" indent="0">
              <a:buSzTx/>
              <a:buFontTx/>
              <a:buNone/>
              <a:defRPr sz="1800" b="1"/>
            </a:lvl1pPr>
          </a:lstStyle>
          <a:p>
            <a:r>
              <a:t>Klik om de modelstijlen te bewerken</a:t>
            </a:r>
          </a:p>
        </p:txBody>
      </p:sp>
      <p:sp>
        <p:nvSpPr>
          <p:cNvPr id="148" name="Shape 148"/>
          <p:cNvSpPr>
            <a:spLocks noGrp="1"/>
          </p:cNvSpPr>
          <p:nvPr>
            <p:ph type="body" sz="quarter" idx="13"/>
          </p:nvPr>
        </p:nvSpPr>
        <p:spPr>
          <a:xfrm>
            <a:off x="4629151" y="1681166"/>
            <a:ext cx="38873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149" name="Shape 1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728667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Alleen titel">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78319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Leeg">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108733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Inhoud met bijschrift">
    <p:spTree>
      <p:nvGrpSpPr>
        <p:cNvPr id="1" name=""/>
        <p:cNvGrpSpPr/>
        <p:nvPr/>
      </p:nvGrpSpPr>
      <p:grpSpPr>
        <a:xfrm>
          <a:off x="0" y="0"/>
          <a:ext cx="0" cy="0"/>
          <a:chOff x="0" y="0"/>
          <a:chExt cx="0" cy="0"/>
        </a:xfrm>
      </p:grpSpPr>
      <p:sp>
        <p:nvSpPr>
          <p:cNvPr id="171" name="Shape 171"/>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172" name="Shape 172"/>
          <p:cNvSpPr>
            <a:spLocks noGrp="1"/>
          </p:cNvSpPr>
          <p:nvPr>
            <p:ph type="body" sz="half" idx="1"/>
          </p:nvPr>
        </p:nvSpPr>
        <p:spPr>
          <a:xfrm>
            <a:off x="3887390" y="987427"/>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Klik om de modelstijlen te bewerken</a:t>
            </a:r>
          </a:p>
          <a:p>
            <a:pPr lvl="1"/>
            <a:r>
              <a:t>Tweede niveau</a:t>
            </a:r>
          </a:p>
          <a:p>
            <a:pPr lvl="2"/>
            <a:r>
              <a:t>Derde niveau</a:t>
            </a:r>
          </a:p>
          <a:p>
            <a:pPr lvl="3"/>
            <a:r>
              <a:t>Vierde niveau</a:t>
            </a:r>
          </a:p>
          <a:p>
            <a:pPr lvl="4"/>
            <a:r>
              <a:t>Vijfde niveau</a:t>
            </a:r>
          </a:p>
        </p:txBody>
      </p:sp>
      <p:sp>
        <p:nvSpPr>
          <p:cNvPr id="173" name="Shape 173"/>
          <p:cNvSpPr>
            <a:spLocks noGrp="1"/>
          </p:cNvSpPr>
          <p:nvPr>
            <p:ph type="body" sz="quarter" idx="13"/>
          </p:nvPr>
        </p:nvSpPr>
        <p:spPr>
          <a:xfrm>
            <a:off x="629842" y="2057400"/>
            <a:ext cx="294917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174" name="Shape 17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28995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595244BF-E618-864A-A3DB-A7E26963DD39}" type="datetimeFigureOut">
              <a:rPr lang="nl-NL" smtClean="0"/>
              <a:t>29-1-2018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1775921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Afbeelding met bijschrift">
    <p:spTree>
      <p:nvGrpSpPr>
        <p:cNvPr id="1" name=""/>
        <p:cNvGrpSpPr/>
        <p:nvPr/>
      </p:nvGrpSpPr>
      <p:grpSpPr>
        <a:xfrm>
          <a:off x="0" y="0"/>
          <a:ext cx="0" cy="0"/>
          <a:chOff x="0" y="0"/>
          <a:chExt cx="0" cy="0"/>
        </a:xfrm>
      </p:grpSpPr>
      <p:sp>
        <p:nvSpPr>
          <p:cNvPr id="181" name="Shape 181"/>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182" name="Shape 182"/>
          <p:cNvSpPr>
            <a:spLocks noGrp="1"/>
          </p:cNvSpPr>
          <p:nvPr>
            <p:ph type="pic" sz="half" idx="13"/>
          </p:nvPr>
        </p:nvSpPr>
        <p:spPr>
          <a:xfrm>
            <a:off x="3887390" y="987427"/>
            <a:ext cx="4629151" cy="4873625"/>
          </a:xfrm>
          <a:prstGeom prst="rect">
            <a:avLst/>
          </a:prstGeom>
        </p:spPr>
        <p:txBody>
          <a:bodyPr lIns="91439" rIns="91439">
            <a:noAutofit/>
          </a:bodyPr>
          <a:lstStyle/>
          <a:p>
            <a:endParaRPr/>
          </a:p>
        </p:txBody>
      </p:sp>
      <p:sp>
        <p:nvSpPr>
          <p:cNvPr id="183" name="Shape 183"/>
          <p:cNvSpPr>
            <a:spLocks noGrp="1"/>
          </p:cNvSpPr>
          <p:nvPr>
            <p:ph type="body" sz="quarter" idx="1"/>
          </p:nvPr>
        </p:nvSpPr>
        <p:spPr>
          <a:xfrm>
            <a:off x="629842" y="2057400"/>
            <a:ext cx="2949179" cy="3811588"/>
          </a:xfrm>
          <a:prstGeom prst="rect">
            <a:avLst/>
          </a:prstGeom>
        </p:spPr>
        <p:txBody>
          <a:bodyPr/>
          <a:lstStyle>
            <a:lvl1pPr marL="0" indent="0">
              <a:buSzTx/>
              <a:buFontTx/>
              <a:buNone/>
              <a:defRPr sz="1200"/>
            </a:lvl1pPr>
          </a:lstStyle>
          <a:p>
            <a:r>
              <a:t>Klik om de modelstijlen te bewerken</a:t>
            </a:r>
          </a:p>
        </p:txBody>
      </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462201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el en verticale tekst">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92" name="Shape 192"/>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193" name="Shape 19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145314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Verticale titel en tekst">
    <p:spTree>
      <p:nvGrpSpPr>
        <p:cNvPr id="1" name=""/>
        <p:cNvGrpSpPr/>
        <p:nvPr/>
      </p:nvGrpSpPr>
      <p:grpSpPr>
        <a:xfrm>
          <a:off x="0" y="0"/>
          <a:ext cx="0" cy="0"/>
          <a:chOff x="0" y="0"/>
          <a:chExt cx="0" cy="0"/>
        </a:xfrm>
      </p:grpSpPr>
      <p:sp>
        <p:nvSpPr>
          <p:cNvPr id="200" name="Shape 200"/>
          <p:cNvSpPr>
            <a:spLocks noGrp="1"/>
          </p:cNvSpPr>
          <p:nvPr>
            <p:ph type="title"/>
          </p:nvPr>
        </p:nvSpPr>
        <p:spPr>
          <a:xfrm>
            <a:off x="6543676" y="365125"/>
            <a:ext cx="1971675" cy="5811838"/>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01" name="Shape 201"/>
          <p:cNvSpPr>
            <a:spLocks noGrp="1"/>
          </p:cNvSpPr>
          <p:nvPr>
            <p:ph type="body" idx="1"/>
          </p:nvPr>
        </p:nvSpPr>
        <p:spPr>
          <a:xfrm>
            <a:off x="628651" y="365125"/>
            <a:ext cx="5800725" cy="58118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820698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Aangepaste indeling">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lvl1pPr>
              <a:defRPr sz="3000"/>
            </a:lvl1pPr>
          </a:lstStyle>
          <a:p>
            <a:r>
              <a:t>Klik om de stijl te bewerken</a:t>
            </a:r>
          </a:p>
        </p:txBody>
      </p:sp>
      <p:sp>
        <p:nvSpPr>
          <p:cNvPr id="210" name="Shape 210"/>
          <p:cNvSpPr>
            <a:spLocks noGrp="1"/>
          </p:cNvSpPr>
          <p:nvPr>
            <p:ph type="sldNum" sz="quarter" idx="2"/>
          </p:nvPr>
        </p:nvSpPr>
        <p:spPr>
          <a:xfrm>
            <a:off x="6319806" y="6240937"/>
            <a:ext cx="233395"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020259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Titeldia">
    <p:spTree>
      <p:nvGrpSpPr>
        <p:cNvPr id="1" name=""/>
        <p:cNvGrpSpPr/>
        <p:nvPr/>
      </p:nvGrpSpPr>
      <p:grpSpPr>
        <a:xfrm>
          <a:off x="0" y="0"/>
          <a:ext cx="0" cy="0"/>
          <a:chOff x="0" y="0"/>
          <a:chExt cx="0" cy="0"/>
        </a:xfrm>
      </p:grpSpPr>
      <p:sp>
        <p:nvSpPr>
          <p:cNvPr id="217" name="Shape 217"/>
          <p:cNvSpPr>
            <a:spLocks noGrp="1"/>
          </p:cNvSpPr>
          <p:nvPr>
            <p:ph type="title"/>
          </p:nvPr>
        </p:nvSpPr>
        <p:spPr>
          <a:xfrm>
            <a:off x="1143000" y="1122363"/>
            <a:ext cx="6858000" cy="2387601"/>
          </a:xfrm>
          <a:prstGeom prst="rect">
            <a:avLst/>
          </a:prstGeom>
        </p:spPr>
        <p:txBody>
          <a:bodyPr anchor="b"/>
          <a:lstStyle>
            <a:lvl1pPr algn="ctr">
              <a:defRPr sz="4500">
                <a:latin typeface="Calibri Light"/>
                <a:ea typeface="Calibri Light"/>
                <a:cs typeface="Calibri Light"/>
                <a:sym typeface="Calibri Light"/>
              </a:defRPr>
            </a:lvl1pPr>
          </a:lstStyle>
          <a:p>
            <a:r>
              <a:t>Klik om de stijl te bewerken</a:t>
            </a:r>
          </a:p>
        </p:txBody>
      </p:sp>
      <p:sp>
        <p:nvSpPr>
          <p:cNvPr id="218" name="Shape 218"/>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stStyle>
          <a:p>
            <a:r>
              <a:t>Klik om de ondertitelstijl van het model te bewerken</a:t>
            </a:r>
          </a:p>
        </p:txBody>
      </p:sp>
      <p:sp>
        <p:nvSpPr>
          <p:cNvPr id="219" name="Shape 2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907769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el en object">
    <p:spTree>
      <p:nvGrpSpPr>
        <p:cNvPr id="1" name=""/>
        <p:cNvGrpSpPr/>
        <p:nvPr/>
      </p:nvGrpSpPr>
      <p:grpSpPr>
        <a:xfrm>
          <a:off x="0" y="0"/>
          <a:ext cx="0" cy="0"/>
          <a:chOff x="0" y="0"/>
          <a:chExt cx="0" cy="0"/>
        </a:xfrm>
      </p:grpSpPr>
      <p:sp>
        <p:nvSpPr>
          <p:cNvPr id="226" name="Shape 226"/>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27" name="Shape 227"/>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228" name="Shape 2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3508913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Sectiekop">
    <p:spTree>
      <p:nvGrpSpPr>
        <p:cNvPr id="1" name=""/>
        <p:cNvGrpSpPr/>
        <p:nvPr/>
      </p:nvGrpSpPr>
      <p:grpSpPr>
        <a:xfrm>
          <a:off x="0" y="0"/>
          <a:ext cx="0" cy="0"/>
          <a:chOff x="0" y="0"/>
          <a:chExt cx="0" cy="0"/>
        </a:xfrm>
      </p:grpSpPr>
      <p:sp>
        <p:nvSpPr>
          <p:cNvPr id="235" name="Shape 235"/>
          <p:cNvSpPr>
            <a:spLocks noGrp="1"/>
          </p:cNvSpPr>
          <p:nvPr>
            <p:ph type="title"/>
          </p:nvPr>
        </p:nvSpPr>
        <p:spPr>
          <a:xfrm>
            <a:off x="623887" y="1709739"/>
            <a:ext cx="7886700" cy="2852737"/>
          </a:xfrm>
          <a:prstGeom prst="rect">
            <a:avLst/>
          </a:prstGeom>
        </p:spPr>
        <p:txBody>
          <a:bodyPr anchor="b"/>
          <a:lstStyle>
            <a:lvl1pPr>
              <a:defRPr sz="4500">
                <a:latin typeface="Calibri Light"/>
                <a:ea typeface="Calibri Light"/>
                <a:cs typeface="Calibri Light"/>
                <a:sym typeface="Calibri Light"/>
              </a:defRPr>
            </a:lvl1pPr>
          </a:lstStyle>
          <a:p>
            <a:r>
              <a:t>Klik om de stijl te bewerken</a:t>
            </a:r>
          </a:p>
        </p:txBody>
      </p:sp>
      <p:sp>
        <p:nvSpPr>
          <p:cNvPr id="236" name="Shape 236"/>
          <p:cNvSpPr>
            <a:spLocks noGrp="1"/>
          </p:cNvSpPr>
          <p:nvPr>
            <p:ph type="body" sz="quarter" idx="1"/>
          </p:nvPr>
        </p:nvSpPr>
        <p:spPr>
          <a:xfrm>
            <a:off x="623887" y="4589462"/>
            <a:ext cx="7886700" cy="1500188"/>
          </a:xfrm>
          <a:prstGeom prst="rect">
            <a:avLst/>
          </a:prstGeom>
        </p:spPr>
        <p:txBody>
          <a:bodyPr/>
          <a:lstStyle>
            <a:lvl1pPr marL="0" indent="0">
              <a:buSzTx/>
              <a:buFontTx/>
              <a:buNone/>
              <a:defRPr sz="1800">
                <a:solidFill>
                  <a:srgbClr val="888888"/>
                </a:solidFill>
              </a:defRPr>
            </a:lvl1pPr>
          </a:lstStyle>
          <a:p>
            <a:r>
              <a:t>Klik om de modelstijlen te bewerken</a:t>
            </a:r>
          </a:p>
        </p:txBody>
      </p:sp>
      <p:sp>
        <p:nvSpPr>
          <p:cNvPr id="237" name="Shape 23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758083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Inhoud van twee">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45" name="Shape 245"/>
          <p:cNvSpPr>
            <a:spLocks noGrp="1"/>
          </p:cNvSpPr>
          <p:nvPr>
            <p:ph type="body" sz="half" idx="1"/>
          </p:nvPr>
        </p:nvSpPr>
        <p:spPr>
          <a:xfrm>
            <a:off x="628650" y="1825625"/>
            <a:ext cx="3886200" cy="43513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246" name="Shape 24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74962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Vergelijking">
    <p:spTree>
      <p:nvGrpSpPr>
        <p:cNvPr id="1" name=""/>
        <p:cNvGrpSpPr/>
        <p:nvPr/>
      </p:nvGrpSpPr>
      <p:grpSpPr>
        <a:xfrm>
          <a:off x="0" y="0"/>
          <a:ext cx="0" cy="0"/>
          <a:chOff x="0" y="0"/>
          <a:chExt cx="0" cy="0"/>
        </a:xfrm>
      </p:grpSpPr>
      <p:sp>
        <p:nvSpPr>
          <p:cNvPr id="253" name="Shape 253"/>
          <p:cNvSpPr>
            <a:spLocks noGrp="1"/>
          </p:cNvSpPr>
          <p:nvPr>
            <p:ph type="title"/>
          </p:nvPr>
        </p:nvSpPr>
        <p:spPr>
          <a:xfrm>
            <a:off x="629841" y="365127"/>
            <a:ext cx="7886701" cy="1325563"/>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54" name="Shape 254"/>
          <p:cNvSpPr>
            <a:spLocks noGrp="1"/>
          </p:cNvSpPr>
          <p:nvPr>
            <p:ph type="body" sz="quarter" idx="1"/>
          </p:nvPr>
        </p:nvSpPr>
        <p:spPr>
          <a:xfrm>
            <a:off x="629841" y="1681166"/>
            <a:ext cx="3868342" cy="823913"/>
          </a:xfrm>
          <a:prstGeom prst="rect">
            <a:avLst/>
          </a:prstGeom>
        </p:spPr>
        <p:txBody>
          <a:bodyPr anchor="b"/>
          <a:lstStyle>
            <a:lvl1pPr marL="0" indent="0">
              <a:buSzTx/>
              <a:buFontTx/>
              <a:buNone/>
              <a:defRPr sz="1800" b="1"/>
            </a:lvl1pPr>
          </a:lstStyle>
          <a:p>
            <a:r>
              <a:t>Klik om de modelstijlen te bewerken</a:t>
            </a:r>
          </a:p>
        </p:txBody>
      </p:sp>
      <p:sp>
        <p:nvSpPr>
          <p:cNvPr id="255" name="Shape 255"/>
          <p:cNvSpPr>
            <a:spLocks noGrp="1"/>
          </p:cNvSpPr>
          <p:nvPr>
            <p:ph type="body" sz="quarter" idx="13"/>
          </p:nvPr>
        </p:nvSpPr>
        <p:spPr>
          <a:xfrm>
            <a:off x="4629151" y="1681166"/>
            <a:ext cx="38873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256" name="Shape 25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786506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Alleen titel">
    <p:spTree>
      <p:nvGrpSpPr>
        <p:cNvPr id="1" name=""/>
        <p:cNvGrpSpPr/>
        <p:nvPr/>
      </p:nvGrpSpPr>
      <p:grpSpPr>
        <a:xfrm>
          <a:off x="0" y="0"/>
          <a:ext cx="0" cy="0"/>
          <a:chOff x="0" y="0"/>
          <a:chExt cx="0" cy="0"/>
        </a:xfrm>
      </p:grpSpPr>
      <p:sp>
        <p:nvSpPr>
          <p:cNvPr id="263" name="Shape 263"/>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64" name="Shape 26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11586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95244BF-E618-864A-A3DB-A7E26963DD39}" type="datetimeFigureOut">
              <a:rPr lang="nl-NL" smtClean="0"/>
              <a:t>29-1-2018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3168447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Leeg">
    <p:spTree>
      <p:nvGrpSpPr>
        <p:cNvPr id="1" name=""/>
        <p:cNvGrpSpPr/>
        <p:nvPr/>
      </p:nvGrpSpPr>
      <p:grpSpPr>
        <a:xfrm>
          <a:off x="0" y="0"/>
          <a:ext cx="0" cy="0"/>
          <a:chOff x="0" y="0"/>
          <a:chExt cx="0" cy="0"/>
        </a:xfrm>
      </p:grpSpPr>
      <p:sp>
        <p:nvSpPr>
          <p:cNvPr id="271" name="Shape 27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130163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Inhoud met bijschrift">
    <p:spTree>
      <p:nvGrpSpPr>
        <p:cNvPr id="1" name=""/>
        <p:cNvGrpSpPr/>
        <p:nvPr/>
      </p:nvGrpSpPr>
      <p:grpSpPr>
        <a:xfrm>
          <a:off x="0" y="0"/>
          <a:ext cx="0" cy="0"/>
          <a:chOff x="0" y="0"/>
          <a:chExt cx="0" cy="0"/>
        </a:xfrm>
      </p:grpSpPr>
      <p:sp>
        <p:nvSpPr>
          <p:cNvPr id="278" name="Shape 278"/>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279" name="Shape 279"/>
          <p:cNvSpPr>
            <a:spLocks noGrp="1"/>
          </p:cNvSpPr>
          <p:nvPr>
            <p:ph type="body" sz="half" idx="1"/>
          </p:nvPr>
        </p:nvSpPr>
        <p:spPr>
          <a:xfrm>
            <a:off x="3887390" y="987427"/>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Klik om de modelstijlen te bewerken</a:t>
            </a:r>
          </a:p>
          <a:p>
            <a:pPr lvl="1"/>
            <a:r>
              <a:t>Tweede niveau</a:t>
            </a:r>
          </a:p>
          <a:p>
            <a:pPr lvl="2"/>
            <a:r>
              <a:t>Derde niveau</a:t>
            </a:r>
          </a:p>
          <a:p>
            <a:pPr lvl="3"/>
            <a:r>
              <a:t>Vierde niveau</a:t>
            </a:r>
          </a:p>
          <a:p>
            <a:pPr lvl="4"/>
            <a:r>
              <a:t>Vijfde niveau</a:t>
            </a:r>
          </a:p>
        </p:txBody>
      </p:sp>
      <p:sp>
        <p:nvSpPr>
          <p:cNvPr id="280" name="Shape 280"/>
          <p:cNvSpPr>
            <a:spLocks noGrp="1"/>
          </p:cNvSpPr>
          <p:nvPr>
            <p:ph type="body" sz="quarter" idx="13"/>
          </p:nvPr>
        </p:nvSpPr>
        <p:spPr>
          <a:xfrm>
            <a:off x="629842" y="2057400"/>
            <a:ext cx="294917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281" name="Shape 28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095482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Afbeelding met bijschrift">
    <p:spTree>
      <p:nvGrpSpPr>
        <p:cNvPr id="1" name=""/>
        <p:cNvGrpSpPr/>
        <p:nvPr/>
      </p:nvGrpSpPr>
      <p:grpSpPr>
        <a:xfrm>
          <a:off x="0" y="0"/>
          <a:ext cx="0" cy="0"/>
          <a:chOff x="0" y="0"/>
          <a:chExt cx="0" cy="0"/>
        </a:xfrm>
      </p:grpSpPr>
      <p:sp>
        <p:nvSpPr>
          <p:cNvPr id="288" name="Shape 288"/>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289" name="Shape 289"/>
          <p:cNvSpPr>
            <a:spLocks noGrp="1"/>
          </p:cNvSpPr>
          <p:nvPr>
            <p:ph type="pic" sz="half" idx="13"/>
          </p:nvPr>
        </p:nvSpPr>
        <p:spPr>
          <a:xfrm>
            <a:off x="3887390" y="987427"/>
            <a:ext cx="4629151" cy="4873625"/>
          </a:xfrm>
          <a:prstGeom prst="rect">
            <a:avLst/>
          </a:prstGeom>
        </p:spPr>
        <p:txBody>
          <a:bodyPr lIns="91439" rIns="91439">
            <a:noAutofit/>
          </a:bodyPr>
          <a:lstStyle/>
          <a:p>
            <a:endParaRPr/>
          </a:p>
        </p:txBody>
      </p:sp>
      <p:sp>
        <p:nvSpPr>
          <p:cNvPr id="290" name="Shape 290"/>
          <p:cNvSpPr>
            <a:spLocks noGrp="1"/>
          </p:cNvSpPr>
          <p:nvPr>
            <p:ph type="body" sz="quarter" idx="1"/>
          </p:nvPr>
        </p:nvSpPr>
        <p:spPr>
          <a:xfrm>
            <a:off x="629842" y="2057400"/>
            <a:ext cx="2949179" cy="3811588"/>
          </a:xfrm>
          <a:prstGeom prst="rect">
            <a:avLst/>
          </a:prstGeom>
        </p:spPr>
        <p:txBody>
          <a:bodyPr/>
          <a:lstStyle>
            <a:lvl1pPr marL="0" indent="0">
              <a:buSzTx/>
              <a:buFontTx/>
              <a:buNone/>
              <a:defRPr sz="1200"/>
            </a:lvl1pPr>
          </a:lstStyle>
          <a:p>
            <a:r>
              <a:t>Klik om de modelstijlen te bewerken</a:t>
            </a:r>
          </a:p>
        </p:txBody>
      </p:sp>
      <p:sp>
        <p:nvSpPr>
          <p:cNvPr id="291" name="Shape 29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305895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Titel en verticale tekst">
    <p:spTree>
      <p:nvGrpSpPr>
        <p:cNvPr id="1" name=""/>
        <p:cNvGrpSpPr/>
        <p:nvPr/>
      </p:nvGrpSpPr>
      <p:grpSpPr>
        <a:xfrm>
          <a:off x="0" y="0"/>
          <a:ext cx="0" cy="0"/>
          <a:chOff x="0" y="0"/>
          <a:chExt cx="0" cy="0"/>
        </a:xfrm>
      </p:grpSpPr>
      <p:sp>
        <p:nvSpPr>
          <p:cNvPr id="298" name="Shape 298"/>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99" name="Shape 299"/>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300" name="Shape 30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629026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Verticale titel en tekst">
    <p:spTree>
      <p:nvGrpSpPr>
        <p:cNvPr id="1" name=""/>
        <p:cNvGrpSpPr/>
        <p:nvPr/>
      </p:nvGrpSpPr>
      <p:grpSpPr>
        <a:xfrm>
          <a:off x="0" y="0"/>
          <a:ext cx="0" cy="0"/>
          <a:chOff x="0" y="0"/>
          <a:chExt cx="0" cy="0"/>
        </a:xfrm>
      </p:grpSpPr>
      <p:sp>
        <p:nvSpPr>
          <p:cNvPr id="307" name="Shape 307"/>
          <p:cNvSpPr>
            <a:spLocks noGrp="1"/>
          </p:cNvSpPr>
          <p:nvPr>
            <p:ph type="title"/>
          </p:nvPr>
        </p:nvSpPr>
        <p:spPr>
          <a:xfrm>
            <a:off x="6543676" y="365125"/>
            <a:ext cx="1971675" cy="5811838"/>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308" name="Shape 308"/>
          <p:cNvSpPr>
            <a:spLocks noGrp="1"/>
          </p:cNvSpPr>
          <p:nvPr>
            <p:ph type="body" idx="1"/>
          </p:nvPr>
        </p:nvSpPr>
        <p:spPr>
          <a:xfrm>
            <a:off x="628651" y="365125"/>
            <a:ext cx="5800725" cy="58118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309" name="Shape 30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591502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Shape 11"/>
          <p:cNvSpPr>
            <a:spLocks noGrp="1"/>
          </p:cNvSpPr>
          <p:nvPr>
            <p:ph type="title"/>
          </p:nvPr>
        </p:nvSpPr>
        <p:spPr>
          <a:xfrm>
            <a:off x="1143000" y="1122363"/>
            <a:ext cx="6858000" cy="2387601"/>
          </a:xfrm>
          <a:prstGeom prst="rect">
            <a:avLst/>
          </a:prstGeom>
        </p:spPr>
        <p:txBody>
          <a:bodyPr anchor="b"/>
          <a:lstStyle>
            <a:lvl1pPr algn="ctr">
              <a:defRPr sz="4500"/>
            </a:lvl1pPr>
          </a:lstStyle>
          <a:p>
            <a:r>
              <a:t>Click to edit Master title style</a:t>
            </a:r>
          </a:p>
        </p:txBody>
      </p:sp>
      <p:sp>
        <p:nvSpPr>
          <p:cNvPr id="12" name="Shape 12"/>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0913340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654972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Shape 29"/>
          <p:cNvSpPr>
            <a:spLocks noGrp="1"/>
          </p:cNvSpPr>
          <p:nvPr>
            <p:ph type="title"/>
          </p:nvPr>
        </p:nvSpPr>
        <p:spPr>
          <a:xfrm>
            <a:off x="623887" y="1709739"/>
            <a:ext cx="7886700" cy="2852737"/>
          </a:xfrm>
          <a:prstGeom prst="rect">
            <a:avLst/>
          </a:prstGeom>
        </p:spPr>
        <p:txBody>
          <a:bodyPr anchor="b"/>
          <a:lstStyle>
            <a:lvl1pPr>
              <a:defRPr sz="4500"/>
            </a:lvl1pPr>
          </a:lstStyle>
          <a:p>
            <a:r>
              <a:t>Click to edit Master title style</a:t>
            </a:r>
          </a:p>
        </p:txBody>
      </p:sp>
      <p:sp>
        <p:nvSpPr>
          <p:cNvPr id="30" name="Shape 30"/>
          <p:cNvSpPr>
            <a:spLocks noGrp="1"/>
          </p:cNvSpPr>
          <p:nvPr>
            <p:ph type="body" sz="quarter" idx="1"/>
          </p:nvPr>
        </p:nvSpPr>
        <p:spPr>
          <a:xfrm>
            <a:off x="623887" y="4589462"/>
            <a:ext cx="7886700" cy="1500188"/>
          </a:xfrm>
          <a:prstGeom prst="rect">
            <a:avLst/>
          </a:prstGeom>
        </p:spPr>
        <p:txBody>
          <a:bodyPr/>
          <a:lstStyle>
            <a:lvl1pPr marL="0" indent="0">
              <a:buSzTx/>
              <a:buFontTx/>
              <a:buNone/>
              <a:defRPr sz="18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4427137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628650" y="1825625"/>
            <a:ext cx="38862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200117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Shape 47"/>
          <p:cNvSpPr>
            <a:spLocks noGrp="1"/>
          </p:cNvSpPr>
          <p:nvPr>
            <p:ph type="title"/>
          </p:nvPr>
        </p:nvSpPr>
        <p:spPr>
          <a:xfrm>
            <a:off x="629841" y="365127"/>
            <a:ext cx="78867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629841" y="1681166"/>
            <a:ext cx="3868342" cy="823913"/>
          </a:xfrm>
          <a:prstGeom prst="rect">
            <a:avLst/>
          </a:prstGeom>
        </p:spPr>
        <p:txBody>
          <a:bodyPr anchor="b"/>
          <a:lstStyle>
            <a:lvl1pPr marL="0" indent="0">
              <a:buSzTx/>
              <a:buFontTx/>
              <a:buNone/>
              <a:defRPr sz="1800" b="1"/>
            </a:lvl1pPr>
          </a:lstStyle>
          <a:p>
            <a:r>
              <a:t>Click to edit Master text styles</a:t>
            </a:r>
          </a:p>
        </p:txBody>
      </p:sp>
      <p:sp>
        <p:nvSpPr>
          <p:cNvPr id="49" name="Shape 49"/>
          <p:cNvSpPr>
            <a:spLocks noGrp="1"/>
          </p:cNvSpPr>
          <p:nvPr>
            <p:ph type="body" sz="quarter" idx="13"/>
          </p:nvPr>
        </p:nvSpPr>
        <p:spPr>
          <a:xfrm>
            <a:off x="4629151" y="1681166"/>
            <a:ext cx="38873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359393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95244BF-E618-864A-A3DB-A7E26963DD39}" type="datetimeFigureOut">
              <a:rPr lang="nl-NL" smtClean="0"/>
              <a:t>29-1-2018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979456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062" name="think-cell Slide" r:id="rId4" imgW="473" imgH="470" progId="TCLayout.ActiveDocument.1">
                  <p:embed/>
                </p:oleObj>
              </mc:Choice>
              <mc:Fallback>
                <p:oleObj name="think-cell Slide" r:id="rId4" imgW="473" imgH="470" progId="TCLayout.ActiveDocument.1">
                  <p:embed/>
                  <p:pic>
                    <p:nvPicPr>
                      <p:cNvPr id="2" name="Object 1" hidden="1"/>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2859461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4994951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Shape 72"/>
          <p:cNvSpPr>
            <a:spLocks noGrp="1"/>
          </p:cNvSpPr>
          <p:nvPr>
            <p:ph type="title"/>
          </p:nvPr>
        </p:nvSpPr>
        <p:spPr>
          <a:xfrm>
            <a:off x="629842" y="457200"/>
            <a:ext cx="2949179" cy="1600200"/>
          </a:xfrm>
          <a:prstGeom prst="rect">
            <a:avLst/>
          </a:prstGeom>
        </p:spPr>
        <p:txBody>
          <a:bodyPr anchor="b"/>
          <a:lstStyle>
            <a:lvl1pPr>
              <a:defRPr sz="2400"/>
            </a:lvl1pPr>
          </a:lstStyle>
          <a:p>
            <a:r>
              <a:t>Click to edit Master title style</a:t>
            </a:r>
          </a:p>
        </p:txBody>
      </p:sp>
      <p:sp>
        <p:nvSpPr>
          <p:cNvPr id="73" name="Shape 73"/>
          <p:cNvSpPr>
            <a:spLocks noGrp="1"/>
          </p:cNvSpPr>
          <p:nvPr>
            <p:ph type="body" sz="half" idx="1"/>
          </p:nvPr>
        </p:nvSpPr>
        <p:spPr>
          <a:xfrm>
            <a:off x="3887390" y="987427"/>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629842" y="2057400"/>
            <a:ext cx="294917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907475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Shape 82"/>
          <p:cNvSpPr>
            <a:spLocks noGrp="1"/>
          </p:cNvSpPr>
          <p:nvPr>
            <p:ph type="title"/>
          </p:nvPr>
        </p:nvSpPr>
        <p:spPr>
          <a:xfrm>
            <a:off x="629842" y="457200"/>
            <a:ext cx="2949179" cy="1600200"/>
          </a:xfrm>
          <a:prstGeom prst="rect">
            <a:avLst/>
          </a:prstGeom>
        </p:spPr>
        <p:txBody>
          <a:bodyPr anchor="b"/>
          <a:lstStyle>
            <a:lvl1pPr>
              <a:defRPr sz="2400"/>
            </a:lvl1pPr>
          </a:lstStyle>
          <a:p>
            <a:r>
              <a:t>Click to edit Master title style</a:t>
            </a:r>
          </a:p>
        </p:txBody>
      </p:sp>
      <p:sp>
        <p:nvSpPr>
          <p:cNvPr id="83" name="Shape 83"/>
          <p:cNvSpPr>
            <a:spLocks noGrp="1"/>
          </p:cNvSpPr>
          <p:nvPr>
            <p:ph type="pic" sz="half" idx="13"/>
          </p:nvPr>
        </p:nvSpPr>
        <p:spPr>
          <a:xfrm>
            <a:off x="3887390" y="987427"/>
            <a:ext cx="462915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629842" y="2057400"/>
            <a:ext cx="2949179" cy="3811588"/>
          </a:xfrm>
          <a:prstGeom prst="rect">
            <a:avLst/>
          </a:prstGeom>
        </p:spPr>
        <p:txBody>
          <a:bodyPr/>
          <a:lstStyle>
            <a:lvl1pPr marL="0" indent="0">
              <a:buSzTx/>
              <a:buFontTx/>
              <a:buNone/>
              <a:defRPr sz="12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67169208"/>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3650816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101" name="Shape 101"/>
          <p:cNvSpPr>
            <a:spLocks noGrp="1"/>
          </p:cNvSpPr>
          <p:nvPr>
            <p:ph type="title"/>
          </p:nvPr>
        </p:nvSpPr>
        <p:spPr>
          <a:xfrm>
            <a:off x="6543676" y="365125"/>
            <a:ext cx="1971675" cy="5811838"/>
          </a:xfrm>
          <a:prstGeom prst="rect">
            <a:avLst/>
          </a:prstGeom>
        </p:spPr>
        <p:txBody>
          <a:bodyPr/>
          <a:lstStyle/>
          <a:p>
            <a:r>
              <a:t>Click to edit Master title style</a:t>
            </a:r>
          </a:p>
        </p:txBody>
      </p:sp>
      <p:sp>
        <p:nvSpPr>
          <p:cNvPr id="102" name="Shape 102"/>
          <p:cNvSpPr>
            <a:spLocks noGrp="1"/>
          </p:cNvSpPr>
          <p:nvPr>
            <p:ph type="body" idx="1"/>
          </p:nvPr>
        </p:nvSpPr>
        <p:spPr>
          <a:xfrm>
            <a:off x="628651" y="365125"/>
            <a:ext cx="5800725" cy="58118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66851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Titeldia">
    <p:spTree>
      <p:nvGrpSpPr>
        <p:cNvPr id="1" name=""/>
        <p:cNvGrpSpPr/>
        <p:nvPr/>
      </p:nvGrpSpPr>
      <p:grpSpPr>
        <a:xfrm>
          <a:off x="0" y="0"/>
          <a:ext cx="0" cy="0"/>
          <a:chOff x="0" y="0"/>
          <a:chExt cx="0" cy="0"/>
        </a:xfrm>
      </p:grpSpPr>
      <p:sp>
        <p:nvSpPr>
          <p:cNvPr id="110" name="Shape 110"/>
          <p:cNvSpPr>
            <a:spLocks noGrp="1"/>
          </p:cNvSpPr>
          <p:nvPr>
            <p:ph type="title"/>
          </p:nvPr>
        </p:nvSpPr>
        <p:spPr>
          <a:xfrm>
            <a:off x="1143000" y="1122363"/>
            <a:ext cx="6858000" cy="2387601"/>
          </a:xfrm>
          <a:prstGeom prst="rect">
            <a:avLst/>
          </a:prstGeom>
        </p:spPr>
        <p:txBody>
          <a:bodyPr anchor="b"/>
          <a:lstStyle>
            <a:lvl1pPr algn="ctr">
              <a:defRPr sz="4500">
                <a:latin typeface="Calibri Light"/>
                <a:ea typeface="Calibri Light"/>
                <a:cs typeface="Calibri Light"/>
                <a:sym typeface="Calibri Light"/>
              </a:defRPr>
            </a:lvl1pPr>
          </a:lstStyle>
          <a:p>
            <a:r>
              <a:t>Klik om de stijl te bewerken</a:t>
            </a:r>
          </a:p>
        </p:txBody>
      </p:sp>
      <p:sp>
        <p:nvSpPr>
          <p:cNvPr id="111" name="Shape 111"/>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stStyle>
          <a:p>
            <a:r>
              <a:t>Klik om de ondertitelstijl van het model te bewerken</a:t>
            </a:r>
          </a:p>
        </p:txBody>
      </p:sp>
      <p:sp>
        <p:nvSpPr>
          <p:cNvPr id="112" name="Shape 11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323810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Titel en objec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20" name="Shape 120"/>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6911649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1_Sectiekop">
    <p:spTree>
      <p:nvGrpSpPr>
        <p:cNvPr id="1" name=""/>
        <p:cNvGrpSpPr/>
        <p:nvPr/>
      </p:nvGrpSpPr>
      <p:grpSpPr>
        <a:xfrm>
          <a:off x="0" y="0"/>
          <a:ext cx="0" cy="0"/>
          <a:chOff x="0" y="0"/>
          <a:chExt cx="0" cy="0"/>
        </a:xfrm>
      </p:grpSpPr>
      <p:sp>
        <p:nvSpPr>
          <p:cNvPr id="128" name="Shape 128"/>
          <p:cNvSpPr>
            <a:spLocks noGrp="1"/>
          </p:cNvSpPr>
          <p:nvPr>
            <p:ph type="title"/>
          </p:nvPr>
        </p:nvSpPr>
        <p:spPr>
          <a:xfrm>
            <a:off x="623887" y="1709739"/>
            <a:ext cx="7886700" cy="2852737"/>
          </a:xfrm>
          <a:prstGeom prst="rect">
            <a:avLst/>
          </a:prstGeom>
        </p:spPr>
        <p:txBody>
          <a:bodyPr anchor="b"/>
          <a:lstStyle>
            <a:lvl1pPr>
              <a:defRPr sz="4500">
                <a:latin typeface="Calibri Light"/>
                <a:ea typeface="Calibri Light"/>
                <a:cs typeface="Calibri Light"/>
                <a:sym typeface="Calibri Light"/>
              </a:defRPr>
            </a:lvl1pPr>
          </a:lstStyle>
          <a:p>
            <a:r>
              <a:t>Klik om de stijl te bewerken</a:t>
            </a:r>
          </a:p>
        </p:txBody>
      </p:sp>
      <p:sp>
        <p:nvSpPr>
          <p:cNvPr id="129" name="Shape 129"/>
          <p:cNvSpPr>
            <a:spLocks noGrp="1"/>
          </p:cNvSpPr>
          <p:nvPr>
            <p:ph type="body" sz="quarter" idx="1"/>
          </p:nvPr>
        </p:nvSpPr>
        <p:spPr>
          <a:xfrm>
            <a:off x="623887" y="4589462"/>
            <a:ext cx="7886700" cy="1500188"/>
          </a:xfrm>
          <a:prstGeom prst="rect">
            <a:avLst/>
          </a:prstGeom>
        </p:spPr>
        <p:txBody>
          <a:bodyPr/>
          <a:lstStyle>
            <a:lvl1pPr marL="0" indent="0">
              <a:buSzTx/>
              <a:buFontTx/>
              <a:buNone/>
              <a:defRPr sz="1800">
                <a:solidFill>
                  <a:srgbClr val="888888"/>
                </a:solidFill>
              </a:defRPr>
            </a:lvl1pPr>
          </a:lstStyle>
          <a:p>
            <a:r>
              <a:t>Klik om de modelstijlen te bewerken</a:t>
            </a:r>
          </a:p>
        </p:txBody>
      </p:sp>
      <p:sp>
        <p:nvSpPr>
          <p:cNvPr id="130" name="Shape 13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8394638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_Inhoud van twee">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38" name="Shape 138"/>
          <p:cNvSpPr>
            <a:spLocks noGrp="1"/>
          </p:cNvSpPr>
          <p:nvPr>
            <p:ph type="body" sz="half" idx="1"/>
          </p:nvPr>
        </p:nvSpPr>
        <p:spPr>
          <a:xfrm>
            <a:off x="628650" y="1825625"/>
            <a:ext cx="3886200" cy="43513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139" name="Shape 13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322044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595244BF-E618-864A-A3DB-A7E26963DD39}" type="datetimeFigureOut">
              <a:rPr lang="nl-NL" smtClean="0"/>
              <a:t>29-1-2018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673576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_Vergelijking">
    <p:spTree>
      <p:nvGrpSpPr>
        <p:cNvPr id="1" name=""/>
        <p:cNvGrpSpPr/>
        <p:nvPr/>
      </p:nvGrpSpPr>
      <p:grpSpPr>
        <a:xfrm>
          <a:off x="0" y="0"/>
          <a:ext cx="0" cy="0"/>
          <a:chOff x="0" y="0"/>
          <a:chExt cx="0" cy="0"/>
        </a:xfrm>
      </p:grpSpPr>
      <p:sp>
        <p:nvSpPr>
          <p:cNvPr id="146" name="Shape 146"/>
          <p:cNvSpPr>
            <a:spLocks noGrp="1"/>
          </p:cNvSpPr>
          <p:nvPr>
            <p:ph type="title"/>
          </p:nvPr>
        </p:nvSpPr>
        <p:spPr>
          <a:xfrm>
            <a:off x="629841" y="365127"/>
            <a:ext cx="7886701" cy="1325563"/>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47" name="Shape 147"/>
          <p:cNvSpPr>
            <a:spLocks noGrp="1"/>
          </p:cNvSpPr>
          <p:nvPr>
            <p:ph type="body" sz="quarter" idx="1"/>
          </p:nvPr>
        </p:nvSpPr>
        <p:spPr>
          <a:xfrm>
            <a:off x="629841" y="1681166"/>
            <a:ext cx="3868342" cy="823913"/>
          </a:xfrm>
          <a:prstGeom prst="rect">
            <a:avLst/>
          </a:prstGeom>
        </p:spPr>
        <p:txBody>
          <a:bodyPr anchor="b"/>
          <a:lstStyle>
            <a:lvl1pPr marL="0" indent="0">
              <a:buSzTx/>
              <a:buFontTx/>
              <a:buNone/>
              <a:defRPr sz="1800" b="1"/>
            </a:lvl1pPr>
          </a:lstStyle>
          <a:p>
            <a:r>
              <a:t>Klik om de modelstijlen te bewerken</a:t>
            </a:r>
          </a:p>
        </p:txBody>
      </p:sp>
      <p:sp>
        <p:nvSpPr>
          <p:cNvPr id="148" name="Shape 148"/>
          <p:cNvSpPr>
            <a:spLocks noGrp="1"/>
          </p:cNvSpPr>
          <p:nvPr>
            <p:ph type="body" sz="quarter" idx="13"/>
          </p:nvPr>
        </p:nvSpPr>
        <p:spPr>
          <a:xfrm>
            <a:off x="4629151" y="1681166"/>
            <a:ext cx="38873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149" name="Shape 14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0533404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_Alleen titel">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57" name="Shape 15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5351684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_Leeg">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8974966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_Inhoud met bijschrift">
    <p:spTree>
      <p:nvGrpSpPr>
        <p:cNvPr id="1" name=""/>
        <p:cNvGrpSpPr/>
        <p:nvPr/>
      </p:nvGrpSpPr>
      <p:grpSpPr>
        <a:xfrm>
          <a:off x="0" y="0"/>
          <a:ext cx="0" cy="0"/>
          <a:chOff x="0" y="0"/>
          <a:chExt cx="0" cy="0"/>
        </a:xfrm>
      </p:grpSpPr>
      <p:sp>
        <p:nvSpPr>
          <p:cNvPr id="171" name="Shape 171"/>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172" name="Shape 172"/>
          <p:cNvSpPr>
            <a:spLocks noGrp="1"/>
          </p:cNvSpPr>
          <p:nvPr>
            <p:ph type="body" sz="half" idx="1"/>
          </p:nvPr>
        </p:nvSpPr>
        <p:spPr>
          <a:xfrm>
            <a:off x="3887390" y="987427"/>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Klik om de modelstijlen te bewerken</a:t>
            </a:r>
          </a:p>
          <a:p>
            <a:pPr lvl="1"/>
            <a:r>
              <a:t>Tweede niveau</a:t>
            </a:r>
          </a:p>
          <a:p>
            <a:pPr lvl="2"/>
            <a:r>
              <a:t>Derde niveau</a:t>
            </a:r>
          </a:p>
          <a:p>
            <a:pPr lvl="3"/>
            <a:r>
              <a:t>Vierde niveau</a:t>
            </a:r>
          </a:p>
          <a:p>
            <a:pPr lvl="4"/>
            <a:r>
              <a:t>Vijfde niveau</a:t>
            </a:r>
          </a:p>
        </p:txBody>
      </p:sp>
      <p:sp>
        <p:nvSpPr>
          <p:cNvPr id="173" name="Shape 173"/>
          <p:cNvSpPr>
            <a:spLocks noGrp="1"/>
          </p:cNvSpPr>
          <p:nvPr>
            <p:ph type="body" sz="quarter" idx="13"/>
          </p:nvPr>
        </p:nvSpPr>
        <p:spPr>
          <a:xfrm>
            <a:off x="629842" y="2057400"/>
            <a:ext cx="294917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174" name="Shape 17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8542922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_Afbeelding met bijschrift">
    <p:spTree>
      <p:nvGrpSpPr>
        <p:cNvPr id="1" name=""/>
        <p:cNvGrpSpPr/>
        <p:nvPr/>
      </p:nvGrpSpPr>
      <p:grpSpPr>
        <a:xfrm>
          <a:off x="0" y="0"/>
          <a:ext cx="0" cy="0"/>
          <a:chOff x="0" y="0"/>
          <a:chExt cx="0" cy="0"/>
        </a:xfrm>
      </p:grpSpPr>
      <p:sp>
        <p:nvSpPr>
          <p:cNvPr id="181" name="Shape 181"/>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182" name="Shape 182"/>
          <p:cNvSpPr>
            <a:spLocks noGrp="1"/>
          </p:cNvSpPr>
          <p:nvPr>
            <p:ph type="pic" sz="half" idx="13"/>
          </p:nvPr>
        </p:nvSpPr>
        <p:spPr>
          <a:xfrm>
            <a:off x="3887390" y="987427"/>
            <a:ext cx="4629151" cy="4873625"/>
          </a:xfrm>
          <a:prstGeom prst="rect">
            <a:avLst/>
          </a:prstGeom>
        </p:spPr>
        <p:txBody>
          <a:bodyPr lIns="91439" rIns="91439">
            <a:noAutofit/>
          </a:bodyPr>
          <a:lstStyle/>
          <a:p>
            <a:endParaRPr/>
          </a:p>
        </p:txBody>
      </p:sp>
      <p:sp>
        <p:nvSpPr>
          <p:cNvPr id="183" name="Shape 183"/>
          <p:cNvSpPr>
            <a:spLocks noGrp="1"/>
          </p:cNvSpPr>
          <p:nvPr>
            <p:ph type="body" sz="quarter" idx="1"/>
          </p:nvPr>
        </p:nvSpPr>
        <p:spPr>
          <a:xfrm>
            <a:off x="629842" y="2057400"/>
            <a:ext cx="2949179" cy="3811588"/>
          </a:xfrm>
          <a:prstGeom prst="rect">
            <a:avLst/>
          </a:prstGeom>
        </p:spPr>
        <p:txBody>
          <a:bodyPr/>
          <a:lstStyle>
            <a:lvl1pPr marL="0" indent="0">
              <a:buSzTx/>
              <a:buFontTx/>
              <a:buNone/>
              <a:defRPr sz="1200"/>
            </a:lvl1pPr>
          </a:lstStyle>
          <a:p>
            <a:r>
              <a:t>Klik om de modelstijlen te bewerken</a:t>
            </a:r>
          </a:p>
        </p:txBody>
      </p:sp>
      <p:sp>
        <p:nvSpPr>
          <p:cNvPr id="184" name="Shape 18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3484012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_Titel en verticale tekst">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192" name="Shape 192"/>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193" name="Shape 19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0183375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Verticale titel en tekst">
    <p:spTree>
      <p:nvGrpSpPr>
        <p:cNvPr id="1" name=""/>
        <p:cNvGrpSpPr/>
        <p:nvPr/>
      </p:nvGrpSpPr>
      <p:grpSpPr>
        <a:xfrm>
          <a:off x="0" y="0"/>
          <a:ext cx="0" cy="0"/>
          <a:chOff x="0" y="0"/>
          <a:chExt cx="0" cy="0"/>
        </a:xfrm>
      </p:grpSpPr>
      <p:sp>
        <p:nvSpPr>
          <p:cNvPr id="200" name="Shape 200"/>
          <p:cNvSpPr>
            <a:spLocks noGrp="1"/>
          </p:cNvSpPr>
          <p:nvPr>
            <p:ph type="title"/>
          </p:nvPr>
        </p:nvSpPr>
        <p:spPr>
          <a:xfrm>
            <a:off x="6543676" y="365125"/>
            <a:ext cx="1971675" cy="5811838"/>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01" name="Shape 201"/>
          <p:cNvSpPr>
            <a:spLocks noGrp="1"/>
          </p:cNvSpPr>
          <p:nvPr>
            <p:ph type="body" idx="1"/>
          </p:nvPr>
        </p:nvSpPr>
        <p:spPr>
          <a:xfrm>
            <a:off x="628651" y="365125"/>
            <a:ext cx="5800725" cy="58118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202" name="Shape 20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6101053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Aangepaste indeling">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lvl1pPr>
              <a:defRPr sz="3000"/>
            </a:lvl1pPr>
          </a:lstStyle>
          <a:p>
            <a:r>
              <a:t>Klik om de stijl te bewerken</a:t>
            </a:r>
          </a:p>
        </p:txBody>
      </p:sp>
      <p:sp>
        <p:nvSpPr>
          <p:cNvPr id="210" name="Shape 210"/>
          <p:cNvSpPr>
            <a:spLocks noGrp="1"/>
          </p:cNvSpPr>
          <p:nvPr>
            <p:ph type="sldNum" sz="quarter" idx="2"/>
          </p:nvPr>
        </p:nvSpPr>
        <p:spPr>
          <a:xfrm>
            <a:off x="6319806" y="6240937"/>
            <a:ext cx="233395" cy="230832"/>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4107131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2_Titeldia">
    <p:spTree>
      <p:nvGrpSpPr>
        <p:cNvPr id="1" name=""/>
        <p:cNvGrpSpPr/>
        <p:nvPr/>
      </p:nvGrpSpPr>
      <p:grpSpPr>
        <a:xfrm>
          <a:off x="0" y="0"/>
          <a:ext cx="0" cy="0"/>
          <a:chOff x="0" y="0"/>
          <a:chExt cx="0" cy="0"/>
        </a:xfrm>
      </p:grpSpPr>
      <p:sp>
        <p:nvSpPr>
          <p:cNvPr id="217" name="Shape 217"/>
          <p:cNvSpPr>
            <a:spLocks noGrp="1"/>
          </p:cNvSpPr>
          <p:nvPr>
            <p:ph type="title"/>
          </p:nvPr>
        </p:nvSpPr>
        <p:spPr>
          <a:xfrm>
            <a:off x="1143000" y="1122363"/>
            <a:ext cx="6858000" cy="2387601"/>
          </a:xfrm>
          <a:prstGeom prst="rect">
            <a:avLst/>
          </a:prstGeom>
        </p:spPr>
        <p:txBody>
          <a:bodyPr anchor="b"/>
          <a:lstStyle>
            <a:lvl1pPr algn="ctr">
              <a:defRPr sz="4500">
                <a:latin typeface="Calibri Light"/>
                <a:ea typeface="Calibri Light"/>
                <a:cs typeface="Calibri Light"/>
                <a:sym typeface="Calibri Light"/>
              </a:defRPr>
            </a:lvl1pPr>
          </a:lstStyle>
          <a:p>
            <a:r>
              <a:t>Klik om de stijl te bewerken</a:t>
            </a:r>
          </a:p>
        </p:txBody>
      </p:sp>
      <p:sp>
        <p:nvSpPr>
          <p:cNvPr id="218" name="Shape 218"/>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stStyle>
          <a:p>
            <a:r>
              <a:t>Klik om de ondertitelstijl van het model te bewerken</a:t>
            </a:r>
          </a:p>
        </p:txBody>
      </p:sp>
      <p:sp>
        <p:nvSpPr>
          <p:cNvPr id="219" name="Shape 2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483370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2_Titel en object">
    <p:spTree>
      <p:nvGrpSpPr>
        <p:cNvPr id="1" name=""/>
        <p:cNvGrpSpPr/>
        <p:nvPr/>
      </p:nvGrpSpPr>
      <p:grpSpPr>
        <a:xfrm>
          <a:off x="0" y="0"/>
          <a:ext cx="0" cy="0"/>
          <a:chOff x="0" y="0"/>
          <a:chExt cx="0" cy="0"/>
        </a:xfrm>
      </p:grpSpPr>
      <p:sp>
        <p:nvSpPr>
          <p:cNvPr id="226" name="Shape 226"/>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27" name="Shape 227"/>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228" name="Shape 22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359149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5244BF-E618-864A-A3DB-A7E26963DD39}" type="datetimeFigureOut">
              <a:rPr lang="nl-NL" smtClean="0"/>
              <a:t>29-1-2018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112018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2_Sectiekop">
    <p:spTree>
      <p:nvGrpSpPr>
        <p:cNvPr id="1" name=""/>
        <p:cNvGrpSpPr/>
        <p:nvPr/>
      </p:nvGrpSpPr>
      <p:grpSpPr>
        <a:xfrm>
          <a:off x="0" y="0"/>
          <a:ext cx="0" cy="0"/>
          <a:chOff x="0" y="0"/>
          <a:chExt cx="0" cy="0"/>
        </a:xfrm>
      </p:grpSpPr>
      <p:sp>
        <p:nvSpPr>
          <p:cNvPr id="235" name="Shape 235"/>
          <p:cNvSpPr>
            <a:spLocks noGrp="1"/>
          </p:cNvSpPr>
          <p:nvPr>
            <p:ph type="title"/>
          </p:nvPr>
        </p:nvSpPr>
        <p:spPr>
          <a:xfrm>
            <a:off x="623887" y="1709739"/>
            <a:ext cx="7886700" cy="2852737"/>
          </a:xfrm>
          <a:prstGeom prst="rect">
            <a:avLst/>
          </a:prstGeom>
        </p:spPr>
        <p:txBody>
          <a:bodyPr anchor="b"/>
          <a:lstStyle>
            <a:lvl1pPr>
              <a:defRPr sz="4500">
                <a:latin typeface="Calibri Light"/>
                <a:ea typeface="Calibri Light"/>
                <a:cs typeface="Calibri Light"/>
                <a:sym typeface="Calibri Light"/>
              </a:defRPr>
            </a:lvl1pPr>
          </a:lstStyle>
          <a:p>
            <a:r>
              <a:t>Klik om de stijl te bewerken</a:t>
            </a:r>
          </a:p>
        </p:txBody>
      </p:sp>
      <p:sp>
        <p:nvSpPr>
          <p:cNvPr id="236" name="Shape 236"/>
          <p:cNvSpPr>
            <a:spLocks noGrp="1"/>
          </p:cNvSpPr>
          <p:nvPr>
            <p:ph type="body" sz="quarter" idx="1"/>
          </p:nvPr>
        </p:nvSpPr>
        <p:spPr>
          <a:xfrm>
            <a:off x="623887" y="4589462"/>
            <a:ext cx="7886700" cy="1500188"/>
          </a:xfrm>
          <a:prstGeom prst="rect">
            <a:avLst/>
          </a:prstGeom>
        </p:spPr>
        <p:txBody>
          <a:bodyPr/>
          <a:lstStyle>
            <a:lvl1pPr marL="0" indent="0">
              <a:buSzTx/>
              <a:buFontTx/>
              <a:buNone/>
              <a:defRPr sz="1800">
                <a:solidFill>
                  <a:srgbClr val="888888"/>
                </a:solidFill>
              </a:defRPr>
            </a:lvl1pPr>
          </a:lstStyle>
          <a:p>
            <a:r>
              <a:t>Klik om de modelstijlen te bewerken</a:t>
            </a:r>
          </a:p>
        </p:txBody>
      </p:sp>
      <p:sp>
        <p:nvSpPr>
          <p:cNvPr id="237" name="Shape 23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1684477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2_Inhoud van twee">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45" name="Shape 245"/>
          <p:cNvSpPr>
            <a:spLocks noGrp="1"/>
          </p:cNvSpPr>
          <p:nvPr>
            <p:ph type="body" sz="half" idx="1"/>
          </p:nvPr>
        </p:nvSpPr>
        <p:spPr>
          <a:xfrm>
            <a:off x="628650" y="1825625"/>
            <a:ext cx="3886200" cy="43513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246" name="Shape 24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3131381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2_Vergelijking">
    <p:spTree>
      <p:nvGrpSpPr>
        <p:cNvPr id="1" name=""/>
        <p:cNvGrpSpPr/>
        <p:nvPr/>
      </p:nvGrpSpPr>
      <p:grpSpPr>
        <a:xfrm>
          <a:off x="0" y="0"/>
          <a:ext cx="0" cy="0"/>
          <a:chOff x="0" y="0"/>
          <a:chExt cx="0" cy="0"/>
        </a:xfrm>
      </p:grpSpPr>
      <p:sp>
        <p:nvSpPr>
          <p:cNvPr id="253" name="Shape 253"/>
          <p:cNvSpPr>
            <a:spLocks noGrp="1"/>
          </p:cNvSpPr>
          <p:nvPr>
            <p:ph type="title"/>
          </p:nvPr>
        </p:nvSpPr>
        <p:spPr>
          <a:xfrm>
            <a:off x="629841" y="365127"/>
            <a:ext cx="7886701" cy="1325563"/>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54" name="Shape 254"/>
          <p:cNvSpPr>
            <a:spLocks noGrp="1"/>
          </p:cNvSpPr>
          <p:nvPr>
            <p:ph type="body" sz="quarter" idx="1"/>
          </p:nvPr>
        </p:nvSpPr>
        <p:spPr>
          <a:xfrm>
            <a:off x="629841" y="1681166"/>
            <a:ext cx="3868342" cy="823913"/>
          </a:xfrm>
          <a:prstGeom prst="rect">
            <a:avLst/>
          </a:prstGeom>
        </p:spPr>
        <p:txBody>
          <a:bodyPr anchor="b"/>
          <a:lstStyle>
            <a:lvl1pPr marL="0" indent="0">
              <a:buSzTx/>
              <a:buFontTx/>
              <a:buNone/>
              <a:defRPr sz="1800" b="1"/>
            </a:lvl1pPr>
          </a:lstStyle>
          <a:p>
            <a:r>
              <a:t>Klik om de modelstijlen te bewerken</a:t>
            </a:r>
          </a:p>
        </p:txBody>
      </p:sp>
      <p:sp>
        <p:nvSpPr>
          <p:cNvPr id="255" name="Shape 255"/>
          <p:cNvSpPr>
            <a:spLocks noGrp="1"/>
          </p:cNvSpPr>
          <p:nvPr>
            <p:ph type="body" sz="quarter" idx="13"/>
          </p:nvPr>
        </p:nvSpPr>
        <p:spPr>
          <a:xfrm>
            <a:off x="4629151" y="1681166"/>
            <a:ext cx="38873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256" name="Shape 25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004083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2_Alleen titel">
    <p:spTree>
      <p:nvGrpSpPr>
        <p:cNvPr id="1" name=""/>
        <p:cNvGrpSpPr/>
        <p:nvPr/>
      </p:nvGrpSpPr>
      <p:grpSpPr>
        <a:xfrm>
          <a:off x="0" y="0"/>
          <a:ext cx="0" cy="0"/>
          <a:chOff x="0" y="0"/>
          <a:chExt cx="0" cy="0"/>
        </a:xfrm>
      </p:grpSpPr>
      <p:sp>
        <p:nvSpPr>
          <p:cNvPr id="263" name="Shape 263"/>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64" name="Shape 2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4521910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2_Leeg">
    <p:spTree>
      <p:nvGrpSpPr>
        <p:cNvPr id="1" name=""/>
        <p:cNvGrpSpPr/>
        <p:nvPr/>
      </p:nvGrpSpPr>
      <p:grpSpPr>
        <a:xfrm>
          <a:off x="0" y="0"/>
          <a:ext cx="0" cy="0"/>
          <a:chOff x="0" y="0"/>
          <a:chExt cx="0" cy="0"/>
        </a:xfrm>
      </p:grpSpPr>
      <p:sp>
        <p:nvSpPr>
          <p:cNvPr id="271" name="Shape 27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2088601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2_Inhoud met bijschrift">
    <p:spTree>
      <p:nvGrpSpPr>
        <p:cNvPr id="1" name=""/>
        <p:cNvGrpSpPr/>
        <p:nvPr/>
      </p:nvGrpSpPr>
      <p:grpSpPr>
        <a:xfrm>
          <a:off x="0" y="0"/>
          <a:ext cx="0" cy="0"/>
          <a:chOff x="0" y="0"/>
          <a:chExt cx="0" cy="0"/>
        </a:xfrm>
      </p:grpSpPr>
      <p:sp>
        <p:nvSpPr>
          <p:cNvPr id="278" name="Shape 278"/>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279" name="Shape 279"/>
          <p:cNvSpPr>
            <a:spLocks noGrp="1"/>
          </p:cNvSpPr>
          <p:nvPr>
            <p:ph type="body" sz="half" idx="1"/>
          </p:nvPr>
        </p:nvSpPr>
        <p:spPr>
          <a:xfrm>
            <a:off x="3887390" y="987427"/>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Klik om de modelstijlen te bewerken</a:t>
            </a:r>
          </a:p>
          <a:p>
            <a:pPr lvl="1"/>
            <a:r>
              <a:t>Tweede niveau</a:t>
            </a:r>
          </a:p>
          <a:p>
            <a:pPr lvl="2"/>
            <a:r>
              <a:t>Derde niveau</a:t>
            </a:r>
          </a:p>
          <a:p>
            <a:pPr lvl="3"/>
            <a:r>
              <a:t>Vierde niveau</a:t>
            </a:r>
          </a:p>
          <a:p>
            <a:pPr lvl="4"/>
            <a:r>
              <a:t>Vijfde niveau</a:t>
            </a:r>
          </a:p>
        </p:txBody>
      </p:sp>
      <p:sp>
        <p:nvSpPr>
          <p:cNvPr id="280" name="Shape 280"/>
          <p:cNvSpPr>
            <a:spLocks noGrp="1"/>
          </p:cNvSpPr>
          <p:nvPr>
            <p:ph type="body" sz="quarter" idx="13"/>
          </p:nvPr>
        </p:nvSpPr>
        <p:spPr>
          <a:xfrm>
            <a:off x="629842" y="2057400"/>
            <a:ext cx="294917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281" name="Shape 28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223895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2_Afbeelding met bijschrift">
    <p:spTree>
      <p:nvGrpSpPr>
        <p:cNvPr id="1" name=""/>
        <p:cNvGrpSpPr/>
        <p:nvPr/>
      </p:nvGrpSpPr>
      <p:grpSpPr>
        <a:xfrm>
          <a:off x="0" y="0"/>
          <a:ext cx="0" cy="0"/>
          <a:chOff x="0" y="0"/>
          <a:chExt cx="0" cy="0"/>
        </a:xfrm>
      </p:grpSpPr>
      <p:sp>
        <p:nvSpPr>
          <p:cNvPr id="288" name="Shape 288"/>
          <p:cNvSpPr>
            <a:spLocks noGrp="1"/>
          </p:cNvSpPr>
          <p:nvPr>
            <p:ph type="title"/>
          </p:nvPr>
        </p:nvSpPr>
        <p:spPr>
          <a:xfrm>
            <a:off x="629842" y="457200"/>
            <a:ext cx="2949179" cy="1600200"/>
          </a:xfrm>
          <a:prstGeom prst="rect">
            <a:avLst/>
          </a:prstGeom>
        </p:spPr>
        <p:txBody>
          <a:bodyPr anchor="b"/>
          <a:lstStyle>
            <a:lvl1pPr>
              <a:defRPr sz="2400">
                <a:latin typeface="Calibri Light"/>
                <a:ea typeface="Calibri Light"/>
                <a:cs typeface="Calibri Light"/>
                <a:sym typeface="Calibri Light"/>
              </a:defRPr>
            </a:lvl1pPr>
          </a:lstStyle>
          <a:p>
            <a:r>
              <a:t>Klik om de stijl te bewerken</a:t>
            </a:r>
          </a:p>
        </p:txBody>
      </p:sp>
      <p:sp>
        <p:nvSpPr>
          <p:cNvPr id="289" name="Shape 289"/>
          <p:cNvSpPr>
            <a:spLocks noGrp="1"/>
          </p:cNvSpPr>
          <p:nvPr>
            <p:ph type="pic" sz="half" idx="13"/>
          </p:nvPr>
        </p:nvSpPr>
        <p:spPr>
          <a:xfrm>
            <a:off x="3887390" y="987427"/>
            <a:ext cx="4629151" cy="4873625"/>
          </a:xfrm>
          <a:prstGeom prst="rect">
            <a:avLst/>
          </a:prstGeom>
        </p:spPr>
        <p:txBody>
          <a:bodyPr lIns="91439" rIns="91439">
            <a:noAutofit/>
          </a:bodyPr>
          <a:lstStyle/>
          <a:p>
            <a:endParaRPr/>
          </a:p>
        </p:txBody>
      </p:sp>
      <p:sp>
        <p:nvSpPr>
          <p:cNvPr id="290" name="Shape 290"/>
          <p:cNvSpPr>
            <a:spLocks noGrp="1"/>
          </p:cNvSpPr>
          <p:nvPr>
            <p:ph type="body" sz="quarter" idx="1"/>
          </p:nvPr>
        </p:nvSpPr>
        <p:spPr>
          <a:xfrm>
            <a:off x="629842" y="2057400"/>
            <a:ext cx="2949179" cy="3811588"/>
          </a:xfrm>
          <a:prstGeom prst="rect">
            <a:avLst/>
          </a:prstGeom>
        </p:spPr>
        <p:txBody>
          <a:bodyPr/>
          <a:lstStyle>
            <a:lvl1pPr marL="0" indent="0">
              <a:buSzTx/>
              <a:buFontTx/>
              <a:buNone/>
              <a:defRPr sz="1200"/>
            </a:lvl1pPr>
          </a:lstStyle>
          <a:p>
            <a:r>
              <a:t>Klik om de modelstijlen te bewerken</a:t>
            </a:r>
          </a:p>
        </p:txBody>
      </p:sp>
      <p:sp>
        <p:nvSpPr>
          <p:cNvPr id="291" name="Shape 29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483196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2_Titel en verticale tekst">
    <p:spTree>
      <p:nvGrpSpPr>
        <p:cNvPr id="1" name=""/>
        <p:cNvGrpSpPr/>
        <p:nvPr/>
      </p:nvGrpSpPr>
      <p:grpSpPr>
        <a:xfrm>
          <a:off x="0" y="0"/>
          <a:ext cx="0" cy="0"/>
          <a:chOff x="0" y="0"/>
          <a:chExt cx="0" cy="0"/>
        </a:xfrm>
      </p:grpSpPr>
      <p:sp>
        <p:nvSpPr>
          <p:cNvPr id="298" name="Shape 298"/>
          <p:cNvSpPr>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299" name="Shape 299"/>
          <p:cNvSpPr>
            <a:spLocks noGrp="1"/>
          </p:cNvSpPr>
          <p:nvPr>
            <p:ph type="body" idx="1"/>
          </p:nvPr>
        </p:nvSpPr>
        <p:spPr>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300" name="Shape 30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0441172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2_Verticale titel en tekst">
    <p:spTree>
      <p:nvGrpSpPr>
        <p:cNvPr id="1" name=""/>
        <p:cNvGrpSpPr/>
        <p:nvPr/>
      </p:nvGrpSpPr>
      <p:grpSpPr>
        <a:xfrm>
          <a:off x="0" y="0"/>
          <a:ext cx="0" cy="0"/>
          <a:chOff x="0" y="0"/>
          <a:chExt cx="0" cy="0"/>
        </a:xfrm>
      </p:grpSpPr>
      <p:sp>
        <p:nvSpPr>
          <p:cNvPr id="307" name="Shape 307"/>
          <p:cNvSpPr>
            <a:spLocks noGrp="1"/>
          </p:cNvSpPr>
          <p:nvPr>
            <p:ph type="title"/>
          </p:nvPr>
        </p:nvSpPr>
        <p:spPr>
          <a:xfrm>
            <a:off x="6543676" y="365125"/>
            <a:ext cx="1971675" cy="5811838"/>
          </a:xfrm>
          <a:prstGeom prst="rect">
            <a:avLst/>
          </a:prstGeom>
        </p:spPr>
        <p:txBody>
          <a:bodyPr/>
          <a:lstStyle>
            <a:lvl1pPr>
              <a:defRPr>
                <a:latin typeface="Calibri Light"/>
                <a:ea typeface="Calibri Light"/>
                <a:cs typeface="Calibri Light"/>
                <a:sym typeface="Calibri Light"/>
              </a:defRPr>
            </a:lvl1pPr>
          </a:lstStyle>
          <a:p>
            <a:r>
              <a:t>Klik om de stijl te bewerken</a:t>
            </a:r>
          </a:p>
        </p:txBody>
      </p:sp>
      <p:sp>
        <p:nvSpPr>
          <p:cNvPr id="308" name="Shape 308"/>
          <p:cNvSpPr>
            <a:spLocks noGrp="1"/>
          </p:cNvSpPr>
          <p:nvPr>
            <p:ph type="body" idx="1"/>
          </p:nvPr>
        </p:nvSpPr>
        <p:spPr>
          <a:xfrm>
            <a:off x="628651" y="365125"/>
            <a:ext cx="5800725" cy="5811838"/>
          </a:xfrm>
          <a:prstGeom prst="rect">
            <a:avLst/>
          </a:prstGeom>
        </p:spPr>
        <p:txBody>
          <a:bodyPr/>
          <a:lstStyle>
            <a:lvl1pPr>
              <a:defRPr sz="2100"/>
            </a:lvl1pPr>
            <a:lvl2pPr marL="542925" indent="-200025">
              <a:defRPr sz="2100"/>
            </a:lvl2pPr>
            <a:lvl3pPr marL="925829" indent="-240029">
              <a:defRPr sz="2100"/>
            </a:lvl3pPr>
            <a:lvl4pPr marL="1295400" indent="-266700">
              <a:defRPr sz="2100"/>
            </a:lvl4pPr>
            <a:lvl5pPr marL="1638300" indent="-266700">
              <a:defRPr sz="2100"/>
            </a:lvl5pPr>
          </a:lstStyle>
          <a:p>
            <a:r>
              <a:t>Klik om de modelstijlen te bewerken</a:t>
            </a:r>
          </a:p>
          <a:p>
            <a:pPr lvl="1"/>
            <a:r>
              <a:t>Tweede niveau</a:t>
            </a:r>
          </a:p>
          <a:p>
            <a:pPr lvl="2"/>
            <a:r>
              <a:t>Derde niveau</a:t>
            </a:r>
          </a:p>
          <a:p>
            <a:pPr lvl="3"/>
            <a:r>
              <a:t>Vierde niveau</a:t>
            </a:r>
          </a:p>
          <a:p>
            <a:pPr lvl="4"/>
            <a:r>
              <a:t>Vijfde niveau</a:t>
            </a:r>
          </a:p>
        </p:txBody>
      </p:sp>
      <p:sp>
        <p:nvSpPr>
          <p:cNvPr id="309" name="Shape 30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3731522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49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595244BF-E618-864A-A3DB-A7E26963DD39}" type="datetimeFigureOut">
              <a:rPr lang="nl-NL" smtClean="0"/>
              <a:t>29-1-2018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26508483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5956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377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819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03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41043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22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964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7430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0616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F7B70-2B15-4D2E-AD79-3CD026677283}" type="datetimeFigureOut">
              <a:rPr lang="en-US" smtClean="0">
                <a:solidFill>
                  <a:prstClr val="black">
                    <a:tint val="75000"/>
                  </a:prstClr>
                </a:solidFill>
              </a:rPr>
              <a:pPr/>
              <a:t>1/29/2018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396AD8-592B-4275-AA15-A880E30025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9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595244BF-E618-864A-A3DB-A7E26963DD39}" type="datetimeFigureOut">
              <a:rPr lang="nl-NL" smtClean="0"/>
              <a:t>29-1-2018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364FEE-19BB-A34E-873A-4B01F9698B72}" type="slidenum">
              <a:rPr lang="nl-NL" smtClean="0"/>
              <a:t>‹#›</a:t>
            </a:fld>
            <a:endParaRPr lang="nl-NL"/>
          </a:p>
        </p:txBody>
      </p:sp>
    </p:spTree>
    <p:extLst>
      <p:ext uri="{BB962C8B-B14F-4D97-AF65-F5344CB8AC3E}">
        <p14:creationId xmlns:p14="http://schemas.microsoft.com/office/powerpoint/2010/main" val="181019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image" Target="../media/image1.emf"/><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oleObject" Target="../embeddings/oleObject1.bin"/><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tags" Target="../tags/tag1.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vmlDrawing" Target="../drawings/vmlDrawing1.v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244BF-E618-864A-A3DB-A7E26963DD39}" type="datetimeFigureOut">
              <a:rPr lang="nl-NL" smtClean="0"/>
              <a:t>29-1-2018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64FEE-19BB-A34E-873A-4B01F9698B72}" type="slidenum">
              <a:rPr lang="nl-NL" smtClean="0"/>
              <a:t>‹#›</a:t>
            </a:fld>
            <a:endParaRPr lang="nl-NL"/>
          </a:p>
        </p:txBody>
      </p:sp>
    </p:spTree>
    <p:extLst>
      <p:ext uri="{BB962C8B-B14F-4D97-AF65-F5344CB8AC3E}">
        <p14:creationId xmlns:p14="http://schemas.microsoft.com/office/powerpoint/2010/main" val="301730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365127"/>
            <a:ext cx="78867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281957" y="6423499"/>
            <a:ext cx="233395"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45800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1pPr>
      <a:lvl2pPr marL="557213" marR="0" indent="-214313"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2pPr>
      <a:lvl3pPr marL="942975" marR="0" indent="-257175"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3pPr>
      <a:lvl4pPr marL="13144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4pPr>
      <a:lvl5pPr marL="16573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5pPr>
      <a:lvl6pPr marL="20002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6pPr>
      <a:lvl7pPr marL="23431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7pPr>
      <a:lvl8pPr marL="26860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8pPr>
      <a:lvl9pPr marL="30289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7"/>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38" name="think-cell Slide" r:id="rId38" imgW="473" imgH="470" progId="TCLayout.ActiveDocument.1">
                  <p:embed/>
                </p:oleObj>
              </mc:Choice>
              <mc:Fallback>
                <p:oleObj name="think-cell Slide" r:id="rId38" imgW="473" imgH="470" progId="TCLayout.ActiveDocument.1">
                  <p:embed/>
                  <p:pic>
                    <p:nvPicPr>
                      <p:cNvPr id="5" name="Object 4" hidden="1"/>
                      <p:cNvPicPr/>
                      <p:nvPr/>
                    </p:nvPicPr>
                    <p:blipFill>
                      <a:blip r:embed="rId39"/>
                      <a:stretch>
                        <a:fillRect/>
                      </a:stretch>
                    </p:blipFill>
                    <p:spPr>
                      <a:xfrm>
                        <a:off x="1192" y="1589"/>
                        <a:ext cx="1190" cy="1587"/>
                      </a:xfrm>
                      <a:prstGeom prst="rect">
                        <a:avLst/>
                      </a:prstGeom>
                    </p:spPr>
                  </p:pic>
                </p:oleObj>
              </mc:Fallback>
            </mc:AlternateContent>
          </a:graphicData>
        </a:graphic>
      </p:graphicFrame>
      <p:sp>
        <p:nvSpPr>
          <p:cNvPr id="2" name="Shape 2"/>
          <p:cNvSpPr>
            <a:spLocks noGrp="1"/>
          </p:cNvSpPr>
          <p:nvPr>
            <p:ph type="title"/>
          </p:nvPr>
        </p:nvSpPr>
        <p:spPr>
          <a:xfrm>
            <a:off x="628650" y="365127"/>
            <a:ext cx="78867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281957" y="6423499"/>
            <a:ext cx="233395"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7604326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1pPr>
      <a:lvl2pPr marL="557213" marR="0" indent="-214313"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2pPr>
      <a:lvl3pPr marL="942975" marR="0" indent="-257175"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3pPr>
      <a:lvl4pPr marL="13144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4pPr>
      <a:lvl5pPr marL="16573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5pPr>
      <a:lvl6pPr marL="20002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6pPr>
      <a:lvl7pPr marL="23431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7pPr>
      <a:lvl8pPr marL="26860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8pPr>
      <a:lvl9pPr marL="3028950" marR="0" indent="-285750" algn="l" defTabSz="685800" rtl="0" latinLnBrk="0">
        <a:lnSpc>
          <a:spcPct val="90000"/>
        </a:lnSpc>
        <a:spcBef>
          <a:spcPts val="750"/>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hangingPunct="1"/>
            <a:fld id="{459F7B70-2B15-4D2E-AD79-3CD026677283}" type="datetimeFigureOut">
              <a:rPr lang="en-US" kern="1200" smtClean="0">
                <a:solidFill>
                  <a:prstClr val="black">
                    <a:tint val="75000"/>
                  </a:prstClr>
                </a:solidFill>
                <a:ea typeface="+mn-ea"/>
                <a:cs typeface="+mn-cs"/>
              </a:rPr>
              <a:pPr hangingPunct="1"/>
              <a:t>1/29/2018</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hangingPunct="1"/>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hangingPunct="1"/>
            <a:fld id="{BA396AD8-592B-4275-AA15-A880E300257E}" type="slidenum">
              <a:rPr lang="en-US" kern="1200" smtClean="0">
                <a:solidFill>
                  <a:prstClr val="black">
                    <a:tint val="75000"/>
                  </a:prstClr>
                </a:solidFill>
                <a:ea typeface="+mn-ea"/>
                <a:cs typeface="+mn-cs"/>
              </a:rPr>
              <a:pPr hangingPunct="1"/>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03620708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volksgezondheidenzorg.info/ranglijst/ranglijst-ziekten-op-basis-van-sterfte"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hyperlink" Target="https://www.alzheimer-nederland.nl/sites/default/files/directupload/factsheet-dementie-algemeen.pdf"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voorblad-Powerpoint-SD NH 1024x7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Tekstvak 4"/>
          <p:cNvSpPr txBox="1"/>
          <p:nvPr/>
        </p:nvSpPr>
        <p:spPr>
          <a:xfrm>
            <a:off x="267207" y="2796803"/>
            <a:ext cx="8142679" cy="2349361"/>
          </a:xfrm>
          <a:prstGeom prst="rect">
            <a:avLst/>
          </a:prstGeom>
          <a:noFill/>
        </p:spPr>
        <p:txBody>
          <a:bodyPr wrap="square" rtlCol="0">
            <a:spAutoFit/>
          </a:bodyPr>
          <a:lstStyle/>
          <a:p>
            <a:pPr algn="ctr"/>
            <a:r>
              <a:rPr lang="en-GB" sz="8800" baseline="30000" dirty="0" err="1" smtClean="0">
                <a:solidFill>
                  <a:schemeClr val="bg1"/>
                </a:solidFill>
                <a:latin typeface="Arial Hebrew Light"/>
                <a:cs typeface="Arial Hebrew Light"/>
              </a:rPr>
              <a:t>Hartelijk</a:t>
            </a:r>
            <a:r>
              <a:rPr lang="en-GB" sz="8800" dirty="0" smtClean="0">
                <a:solidFill>
                  <a:schemeClr val="bg1"/>
                </a:solidFill>
                <a:latin typeface="Arial Hebrew Light"/>
                <a:cs typeface="Arial Hebrew Light"/>
              </a:rPr>
              <a:t> </a:t>
            </a:r>
            <a:r>
              <a:rPr lang="en-GB" sz="8800" dirty="0" err="1" smtClean="0">
                <a:solidFill>
                  <a:schemeClr val="bg1"/>
                </a:solidFill>
                <a:latin typeface="Arial Hebrew Light"/>
                <a:cs typeface="Arial Hebrew Light"/>
              </a:rPr>
              <a:t>welkom</a:t>
            </a:r>
            <a:r>
              <a:rPr lang="en-GB" sz="8800" baseline="30000" dirty="0" smtClean="0">
                <a:solidFill>
                  <a:schemeClr val="bg1"/>
                </a:solidFill>
                <a:latin typeface="Arial Hebrew Light"/>
                <a:cs typeface="Arial Hebrew Light"/>
              </a:rPr>
              <a:t> </a:t>
            </a:r>
            <a:r>
              <a:rPr lang="en-GB" sz="8800" baseline="30000" dirty="0" err="1" smtClean="0">
                <a:solidFill>
                  <a:schemeClr val="bg1"/>
                </a:solidFill>
                <a:latin typeface="Arial Hebrew Light"/>
                <a:cs typeface="Arial Hebrew Light"/>
              </a:rPr>
              <a:t>Actualiteitencollege</a:t>
            </a:r>
            <a:endParaRPr lang="en-GB" sz="8800" baseline="30000" dirty="0">
              <a:solidFill>
                <a:schemeClr val="bg1"/>
              </a:solidFill>
              <a:latin typeface="Arial Hebrew Light"/>
              <a:cs typeface="Arial Hebrew Light"/>
            </a:endParaRPr>
          </a:p>
        </p:txBody>
      </p:sp>
    </p:spTree>
    <p:extLst>
      <p:ext uri="{BB962C8B-B14F-4D97-AF65-F5344CB8AC3E}">
        <p14:creationId xmlns:p14="http://schemas.microsoft.com/office/powerpoint/2010/main" val="1317891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8.png" descr="Afbeeldingsresultaat voor hogeschool windesheim"/>
          <p:cNvPicPr>
            <a:picLocks noChangeAspect="1"/>
          </p:cNvPicPr>
          <p:nvPr/>
        </p:nvPicPr>
        <p:blipFill>
          <a:blip r:embed="rId3">
            <a:extLst/>
          </a:blip>
          <a:stretch>
            <a:fillRect/>
          </a:stretch>
        </p:blipFill>
        <p:spPr>
          <a:xfrm>
            <a:off x="7444598" y="4902239"/>
            <a:ext cx="1224842" cy="1224842"/>
          </a:xfrm>
          <a:prstGeom prst="rect">
            <a:avLst/>
          </a:prstGeom>
          <a:ln w="12700">
            <a:noFill/>
            <a:miter lim="400000"/>
          </a:ln>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264" y="5390771"/>
            <a:ext cx="3056336" cy="509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79" y="5289359"/>
            <a:ext cx="648869" cy="450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Title 1"/>
          <p:cNvSpPr txBox="1">
            <a:spLocks/>
          </p:cNvSpPr>
          <p:nvPr/>
        </p:nvSpPr>
        <p:spPr>
          <a:xfrm>
            <a:off x="15294" y="1324964"/>
            <a:ext cx="7263762" cy="594066"/>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algn="ctr" defTabSz="685800"/>
            <a:r>
              <a:rPr lang="nl-NL" sz="2400" i="1" kern="0" dirty="0">
                <a:latin typeface="Calibri"/>
              </a:rPr>
              <a:t>Onderzoek: </a:t>
            </a:r>
            <a:endParaRPr lang="en-US" sz="2700" i="1" kern="0" dirty="0">
              <a:latin typeface="Calibri"/>
            </a:endParaRPr>
          </a:p>
        </p:txBody>
      </p:sp>
      <p:pic>
        <p:nvPicPr>
          <p:cNvPr id="20" name="image12.png"/>
          <p:cNvPicPr>
            <a:picLocks noChangeAspect="1"/>
          </p:cNvPicPr>
          <p:nvPr/>
        </p:nvPicPr>
        <p:blipFill>
          <a:blip r:embed="rId6">
            <a:extLst/>
          </a:blip>
          <a:stretch>
            <a:fillRect/>
          </a:stretch>
        </p:blipFill>
        <p:spPr>
          <a:xfrm>
            <a:off x="459581" y="1790267"/>
            <a:ext cx="1926914" cy="2997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sp>
        <p:nvSpPr>
          <p:cNvPr id="21" name="AutoShape 2" descr="Afbeeldingsresultaat voor dementieverhalenban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685800" hangingPunct="0"/>
            <a:endParaRPr lang="en-US" sz="1350" kern="0">
              <a:solidFill>
                <a:srgbClr val="000000"/>
              </a:solidFill>
              <a:latin typeface="Calibri"/>
              <a:sym typeface="Calibri"/>
            </a:endParaRPr>
          </a:p>
        </p:txBody>
      </p:sp>
      <p:sp>
        <p:nvSpPr>
          <p:cNvPr id="22" name="AutoShape 4" descr="Afbeeldingsresultaat voor dementieverhalenbank"/>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685800" hangingPunct="0"/>
            <a:endParaRPr lang="en-US" sz="1350" kern="0">
              <a:solidFill>
                <a:srgbClr val="000000"/>
              </a:solidFill>
              <a:latin typeface="Calibri"/>
              <a:sym typeface="Calibri"/>
            </a:endParaRPr>
          </a:p>
        </p:txBody>
      </p:sp>
      <p:pic>
        <p:nvPicPr>
          <p:cNvPr id="409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9037" y="5423518"/>
            <a:ext cx="1959361" cy="33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TextBox 22"/>
          <p:cNvSpPr txBox="1"/>
          <p:nvPr/>
        </p:nvSpPr>
        <p:spPr>
          <a:xfrm>
            <a:off x="2930367" y="1647263"/>
            <a:ext cx="5739073" cy="3947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13" indent="-214313" defTabSz="685800" hangingPunct="0">
              <a:lnSpc>
                <a:spcPct val="150000"/>
              </a:lnSpc>
              <a:buFont typeface="Arial" panose="020B0604020202020204" pitchFamily="34" charset="0"/>
              <a:buChar char="•"/>
            </a:pPr>
            <a:r>
              <a:rPr lang="nl-NL" sz="2100" kern="0" dirty="0">
                <a:solidFill>
                  <a:srgbClr val="000000"/>
                </a:solidFill>
                <a:latin typeface="Calibri"/>
                <a:sym typeface="Calibri"/>
              </a:rPr>
              <a:t>Langste periode wonen mensen thuis; gebrek aan aandacht en ondersteuning</a:t>
            </a:r>
          </a:p>
          <a:p>
            <a:pPr marL="214313" indent="-214313" defTabSz="685800" hangingPunct="0">
              <a:lnSpc>
                <a:spcPct val="150000"/>
              </a:lnSpc>
              <a:buFont typeface="Arial" panose="020B0604020202020204" pitchFamily="34" charset="0"/>
              <a:buChar char="•"/>
            </a:pPr>
            <a:r>
              <a:rPr lang="nl-NL" sz="2100" kern="0" dirty="0">
                <a:solidFill>
                  <a:srgbClr val="000000"/>
                </a:solidFill>
                <a:latin typeface="Calibri"/>
                <a:sym typeface="Calibri"/>
              </a:rPr>
              <a:t>Grootste behoefte is aan psychosociale ondersteuning;</a:t>
            </a:r>
          </a:p>
          <a:p>
            <a:pPr marL="214313" indent="-214313" defTabSz="685800" hangingPunct="0">
              <a:lnSpc>
                <a:spcPct val="150000"/>
              </a:lnSpc>
              <a:buFont typeface="Arial" panose="020B0604020202020204" pitchFamily="34" charset="0"/>
              <a:buChar char="•"/>
            </a:pPr>
            <a:r>
              <a:rPr lang="nl-NL" sz="2100" kern="0" dirty="0">
                <a:solidFill>
                  <a:srgbClr val="000000"/>
                </a:solidFill>
                <a:latin typeface="Calibri"/>
                <a:sym typeface="Calibri"/>
              </a:rPr>
              <a:t>Er is een gebrek aan kennis en inzicht als het gaat om de leefwereld van direct betrokkenen</a:t>
            </a:r>
          </a:p>
          <a:p>
            <a:pPr marL="214313" indent="-214313" defTabSz="685800" hangingPunct="0">
              <a:lnSpc>
                <a:spcPct val="150000"/>
              </a:lnSpc>
              <a:buFont typeface="Arial" panose="020B0604020202020204" pitchFamily="34" charset="0"/>
              <a:buChar char="•"/>
            </a:pPr>
            <a:endParaRPr lang="nl-NL" sz="2100" kern="0" dirty="0">
              <a:solidFill>
                <a:srgbClr val="000000"/>
              </a:solidFill>
              <a:latin typeface="Calibri"/>
              <a:sym typeface="Calibri"/>
            </a:endParaRPr>
          </a:p>
          <a:p>
            <a:pPr defTabSz="685800" hangingPunct="0">
              <a:lnSpc>
                <a:spcPct val="150000"/>
              </a:lnSpc>
            </a:pPr>
            <a:r>
              <a:rPr lang="nl-NL" sz="2100" kern="0" dirty="0">
                <a:solidFill>
                  <a:srgbClr val="000000"/>
                </a:solidFill>
                <a:latin typeface="Calibri"/>
                <a:sym typeface="Calibri"/>
              </a:rPr>
              <a:t>  </a:t>
            </a:r>
            <a:endParaRPr lang="en-US" sz="2100" kern="0" dirty="0">
              <a:solidFill>
                <a:srgbClr val="000000"/>
              </a:solidFill>
              <a:latin typeface="Calibri"/>
              <a:sym typeface="Calibri"/>
            </a:endParaRPr>
          </a:p>
        </p:txBody>
      </p:sp>
    </p:spTree>
    <p:extLst>
      <p:ext uri="{BB962C8B-B14F-4D97-AF65-F5344CB8AC3E}">
        <p14:creationId xmlns:p14="http://schemas.microsoft.com/office/powerpoint/2010/main" val="220523518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01" y="1131095"/>
            <a:ext cx="8073190" cy="994172"/>
          </a:xfrm>
        </p:spPr>
        <p:txBody>
          <a:bodyPr>
            <a:normAutofit/>
          </a:bodyPr>
          <a:lstStyle/>
          <a:p>
            <a:pPr algn="ctr"/>
            <a:r>
              <a:rPr lang="en-US" sz="2100" i="1" dirty="0" err="1"/>
              <a:t>Conclusie</a:t>
            </a:r>
            <a:r>
              <a:rPr lang="en-US" sz="2100" i="1" dirty="0"/>
              <a:t>. </a:t>
            </a:r>
            <a:r>
              <a:rPr lang="en-US" sz="2100" i="1" dirty="0" err="1"/>
              <a:t>Kwaliteit</a:t>
            </a:r>
            <a:r>
              <a:rPr lang="en-US" sz="2100" i="1" dirty="0"/>
              <a:t> van </a:t>
            </a:r>
            <a:r>
              <a:rPr lang="en-US" sz="2100" i="1" dirty="0" err="1"/>
              <a:t>leven</a:t>
            </a:r>
            <a:r>
              <a:rPr lang="en-US" sz="2100" i="1" dirty="0"/>
              <a:t> </a:t>
            </a:r>
            <a:r>
              <a:rPr lang="en-US" sz="2100" i="1" dirty="0" err="1"/>
              <a:t>mensen</a:t>
            </a:r>
            <a:r>
              <a:rPr lang="en-US" sz="2100" i="1" dirty="0"/>
              <a:t> </a:t>
            </a:r>
            <a:r>
              <a:rPr lang="en-US" sz="2100" i="1" dirty="0" err="1"/>
              <a:t>dementie</a:t>
            </a:r>
            <a:r>
              <a:rPr lang="en-US" sz="2100" i="1" dirty="0"/>
              <a:t> en </a:t>
            </a:r>
            <a:r>
              <a:rPr lang="en-US" sz="2100" i="1" dirty="0" err="1"/>
              <a:t>naasten</a:t>
            </a:r>
            <a:r>
              <a:rPr lang="en-US" sz="2100" i="1" dirty="0"/>
              <a:t> </a:t>
            </a:r>
            <a:r>
              <a:rPr lang="en-US" sz="2100" i="1" dirty="0" err="1"/>
              <a:t>wordt</a:t>
            </a:r>
            <a:r>
              <a:rPr lang="en-US" sz="2100" i="1" dirty="0"/>
              <a:t> </a:t>
            </a:r>
            <a:r>
              <a:rPr lang="en-US" sz="2100" i="1" dirty="0" err="1"/>
              <a:t>bepaald</a:t>
            </a:r>
            <a:r>
              <a:rPr lang="en-US" sz="2100" i="1" dirty="0"/>
              <a:t> door </a:t>
            </a:r>
            <a:r>
              <a:rPr lang="en-US" sz="2100" i="1" dirty="0" err="1"/>
              <a:t>vragen</a:t>
            </a:r>
            <a:r>
              <a:rPr lang="en-US" sz="2100" i="1" dirty="0"/>
              <a:t> in </a:t>
            </a:r>
            <a:r>
              <a:rPr lang="en-US" sz="2100" i="1" dirty="0" err="1"/>
              <a:t>drie</a:t>
            </a:r>
            <a:r>
              <a:rPr lang="en-US" sz="2100" i="1" dirty="0"/>
              <a:t> </a:t>
            </a:r>
            <a:r>
              <a:rPr lang="en-US" sz="2100" i="1" dirty="0" err="1"/>
              <a:t>domeinen</a:t>
            </a:r>
            <a:r>
              <a:rPr lang="en-US" sz="2100" i="1" dirty="0"/>
              <a:t>: </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327" y="1990998"/>
            <a:ext cx="5161359" cy="3082668"/>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502412" y="4836822"/>
            <a:ext cx="8073190" cy="994172"/>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algn="ctr" defTabSz="685800"/>
            <a:r>
              <a:rPr lang="en-US" sz="2100" i="1" kern="0" dirty="0">
                <a:latin typeface="Calibri"/>
              </a:rPr>
              <a:t>Het is </a:t>
            </a:r>
            <a:r>
              <a:rPr lang="en-US" sz="2100" i="1" kern="0" dirty="0" err="1">
                <a:latin typeface="Calibri"/>
              </a:rPr>
              <a:t>niet</a:t>
            </a:r>
            <a:r>
              <a:rPr lang="en-US" sz="2100" i="1" kern="0" dirty="0">
                <a:latin typeface="Calibri"/>
              </a:rPr>
              <a:t> </a:t>
            </a:r>
            <a:r>
              <a:rPr lang="en-US" sz="2100" i="1" kern="0" dirty="0" err="1">
                <a:latin typeface="Calibri"/>
              </a:rPr>
              <a:t>óf-óf</a:t>
            </a:r>
            <a:r>
              <a:rPr lang="en-US" sz="2100" i="1" kern="0" dirty="0">
                <a:latin typeface="Calibri"/>
              </a:rPr>
              <a:t>, maar </a:t>
            </a:r>
            <a:r>
              <a:rPr lang="en-US" sz="2100" i="1" kern="0" dirty="0" err="1">
                <a:latin typeface="Calibri"/>
              </a:rPr>
              <a:t>én-én</a:t>
            </a:r>
            <a:r>
              <a:rPr lang="en-US" sz="2100" i="1" kern="0" dirty="0">
                <a:latin typeface="Calibri"/>
              </a:rPr>
              <a:t>. </a:t>
            </a:r>
          </a:p>
        </p:txBody>
      </p:sp>
    </p:spTree>
    <p:extLst>
      <p:ext uri="{BB962C8B-B14F-4D97-AF65-F5344CB8AC3E}">
        <p14:creationId xmlns:p14="http://schemas.microsoft.com/office/powerpoint/2010/main" val="353448802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Afbeelding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18" y="857250"/>
            <a:ext cx="7769882"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2650362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750"/>
            <a:ext cx="8229600" cy="594066"/>
          </a:xfrm>
        </p:spPr>
        <p:txBody>
          <a:bodyPr>
            <a:normAutofit/>
          </a:bodyPr>
          <a:lstStyle/>
          <a:p>
            <a:r>
              <a:rPr lang="nl-NL" sz="2400" i="1" dirty="0"/>
              <a:t>Samenvatting problematiek: </a:t>
            </a:r>
            <a:endParaRPr lang="en-US" sz="2700" i="1" dirty="0"/>
          </a:p>
        </p:txBody>
      </p:sp>
      <p:graphicFrame>
        <p:nvGraphicFramePr>
          <p:cNvPr id="4" name="Content Placeholder 3"/>
          <p:cNvGraphicFramePr>
            <a:graphicFrameLocks noGrp="1"/>
          </p:cNvGraphicFramePr>
          <p:nvPr>
            <p:ph idx="1"/>
            <p:extLst/>
          </p:nvPr>
        </p:nvGraphicFramePr>
        <p:xfrm>
          <a:off x="10820" y="2210086"/>
          <a:ext cx="9030581" cy="278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624822" y="2221694"/>
            <a:ext cx="8304842" cy="2718412"/>
            <a:chOff x="945980" y="1918013"/>
            <a:chExt cx="11073123" cy="3624549"/>
          </a:xfrm>
        </p:grpSpPr>
        <p:sp>
          <p:nvSpPr>
            <p:cNvPr id="14" name="TextBox 13"/>
            <p:cNvSpPr txBox="1"/>
            <p:nvPr/>
          </p:nvSpPr>
          <p:spPr>
            <a:xfrm>
              <a:off x="945980" y="2520329"/>
              <a:ext cx="2370464" cy="2708433"/>
            </a:xfrm>
            <a:prstGeom prst="rect">
              <a:avLst/>
            </a:prstGeom>
            <a:noFill/>
          </p:spPr>
          <p:txBody>
            <a:bodyPr wrap="square" rtlCol="0">
              <a:spAutoFit/>
            </a:bodyPr>
            <a:lstStyle/>
            <a:p>
              <a:pPr algn="ctr" defTabSz="685800"/>
              <a:r>
                <a:rPr lang="nl-NL" dirty="0">
                  <a:solidFill>
                    <a:prstClr val="black"/>
                  </a:solidFill>
                  <a:latin typeface="Calibri"/>
                  <a:ea typeface="+mj-ea"/>
                  <a:cs typeface="+mj-cs"/>
                  <a:sym typeface="Calibri"/>
                </a:rPr>
                <a:t>Aanbod, </a:t>
              </a:r>
              <a:br>
                <a:rPr lang="nl-NL" dirty="0">
                  <a:solidFill>
                    <a:prstClr val="black"/>
                  </a:solidFill>
                  <a:latin typeface="Calibri"/>
                  <a:ea typeface="+mj-ea"/>
                  <a:cs typeface="+mj-cs"/>
                  <a:sym typeface="Calibri"/>
                </a:rPr>
              </a:br>
              <a:r>
                <a:rPr lang="nl-NL" dirty="0">
                  <a:solidFill>
                    <a:prstClr val="black"/>
                  </a:solidFill>
                  <a:latin typeface="Calibri"/>
                  <a:ea typeface="+mj-ea"/>
                  <a:cs typeface="+mj-cs"/>
                  <a:sym typeface="Calibri"/>
                </a:rPr>
                <a:t>medisch handelen en fysieke zorg staan centraal, problemen oplossen. </a:t>
              </a:r>
            </a:p>
          </p:txBody>
        </p:sp>
        <p:sp>
          <p:nvSpPr>
            <p:cNvPr id="10" name="TextBox 9"/>
            <p:cNvSpPr txBox="1"/>
            <p:nvPr/>
          </p:nvSpPr>
          <p:spPr>
            <a:xfrm>
              <a:off x="8700435" y="2551966"/>
              <a:ext cx="3039721" cy="861775"/>
            </a:xfrm>
            <a:prstGeom prst="rect">
              <a:avLst/>
            </a:prstGeom>
            <a:noFill/>
          </p:spPr>
          <p:txBody>
            <a:bodyPr wrap="none" rtlCol="0">
              <a:spAutoFit/>
            </a:bodyPr>
            <a:lstStyle/>
            <a:p>
              <a:pPr algn="ctr" defTabSz="685800" hangingPunct="0"/>
              <a:r>
                <a:rPr lang="nl-NL" kern="0" dirty="0">
                  <a:solidFill>
                    <a:srgbClr val="000000"/>
                  </a:solidFill>
                  <a:latin typeface="Calibri"/>
                  <a:ea typeface="+mj-ea"/>
                  <a:cs typeface="+mj-cs"/>
                  <a:sym typeface="Calibri"/>
                </a:rPr>
                <a:t>Discrepantie tussen </a:t>
              </a:r>
              <a:br>
                <a:rPr lang="nl-NL" kern="0" dirty="0">
                  <a:solidFill>
                    <a:srgbClr val="000000"/>
                  </a:solidFill>
                  <a:latin typeface="Calibri"/>
                  <a:ea typeface="+mj-ea"/>
                  <a:cs typeface="+mj-cs"/>
                  <a:sym typeface="Calibri"/>
                </a:rPr>
              </a:br>
              <a:r>
                <a:rPr lang="nl-NL" kern="0" dirty="0">
                  <a:solidFill>
                    <a:srgbClr val="000000"/>
                  </a:solidFill>
                  <a:latin typeface="Calibri"/>
                  <a:ea typeface="+mj-ea"/>
                  <a:cs typeface="+mj-cs"/>
                  <a:sym typeface="Calibri"/>
                </a:rPr>
                <a:t>aanbod en behoeften:</a:t>
              </a:r>
              <a:endParaRPr lang="en-US" kern="0" dirty="0">
                <a:solidFill>
                  <a:srgbClr val="000000"/>
                </a:solidFill>
                <a:latin typeface="Calibri"/>
                <a:ea typeface="+mj-ea"/>
                <a:cs typeface="+mj-cs"/>
                <a:sym typeface="Calibri"/>
              </a:endParaRPr>
            </a:p>
          </p:txBody>
        </p:sp>
        <p:sp>
          <p:nvSpPr>
            <p:cNvPr id="3" name="TextBox 2"/>
            <p:cNvSpPr txBox="1"/>
            <p:nvPr/>
          </p:nvSpPr>
          <p:spPr>
            <a:xfrm>
              <a:off x="5237028" y="1918013"/>
              <a:ext cx="2119093" cy="1107996"/>
            </a:xfrm>
            <a:prstGeom prst="rect">
              <a:avLst/>
            </a:prstGeom>
            <a:noFill/>
          </p:spPr>
          <p:txBody>
            <a:bodyPr wrap="square" rtlCol="0">
              <a:spAutoFit/>
            </a:bodyPr>
            <a:lstStyle/>
            <a:p>
              <a:pPr algn="ctr" defTabSz="685800" hangingPunct="0"/>
              <a:r>
                <a:rPr lang="nl-NL" sz="1500" kern="0" dirty="0">
                  <a:solidFill>
                    <a:srgbClr val="000000"/>
                  </a:solidFill>
                  <a:latin typeface="Calibri"/>
                  <a:ea typeface="+mj-ea"/>
                  <a:cs typeface="+mj-cs"/>
                  <a:sym typeface="Calibri"/>
                </a:rPr>
                <a:t/>
              </a:r>
              <a:br>
                <a:rPr lang="nl-NL" sz="1500" kern="0" dirty="0">
                  <a:solidFill>
                    <a:srgbClr val="000000"/>
                  </a:solidFill>
                  <a:latin typeface="Calibri"/>
                  <a:ea typeface="+mj-ea"/>
                  <a:cs typeface="+mj-cs"/>
                  <a:sym typeface="Calibri"/>
                </a:rPr>
              </a:br>
              <a:r>
                <a:rPr lang="nl-NL" kern="0" dirty="0">
                  <a:solidFill>
                    <a:srgbClr val="000000"/>
                  </a:solidFill>
                  <a:latin typeface="Calibri"/>
                  <a:ea typeface="+mj-ea"/>
                  <a:cs typeface="+mj-cs"/>
                  <a:sym typeface="Calibri"/>
                </a:rPr>
                <a:t>Reductie </a:t>
              </a:r>
              <a:r>
                <a:rPr lang="nl-NL" sz="1500" kern="0" dirty="0">
                  <a:solidFill>
                    <a:srgbClr val="000000"/>
                  </a:solidFill>
                  <a:latin typeface="Calibri"/>
                  <a:ea typeface="+mj-ea"/>
                  <a:cs typeface="+mj-cs"/>
                  <a:sym typeface="Calibri"/>
                </a:rPr>
                <a:t/>
              </a:r>
              <a:br>
                <a:rPr lang="nl-NL" sz="1500" kern="0" dirty="0">
                  <a:solidFill>
                    <a:srgbClr val="000000"/>
                  </a:solidFill>
                  <a:latin typeface="Calibri"/>
                  <a:ea typeface="+mj-ea"/>
                  <a:cs typeface="+mj-cs"/>
                  <a:sym typeface="Calibri"/>
                </a:rPr>
              </a:br>
              <a:endParaRPr lang="en-US" sz="1500" kern="0" dirty="0">
                <a:solidFill>
                  <a:srgbClr val="000000"/>
                </a:solidFill>
                <a:latin typeface="Calibri"/>
                <a:ea typeface="+mj-ea"/>
                <a:cs typeface="+mj-cs"/>
                <a:sym typeface="Calibri"/>
              </a:endParaRPr>
            </a:p>
          </p:txBody>
        </p:sp>
        <p:sp>
          <p:nvSpPr>
            <p:cNvPr id="5" name="TextBox 4"/>
            <p:cNvSpPr txBox="1"/>
            <p:nvPr/>
          </p:nvSpPr>
          <p:spPr>
            <a:xfrm>
              <a:off x="5199305" y="5050119"/>
              <a:ext cx="2407069" cy="492443"/>
            </a:xfrm>
            <a:prstGeom prst="rect">
              <a:avLst/>
            </a:prstGeom>
            <a:noFill/>
          </p:spPr>
          <p:txBody>
            <a:bodyPr wrap="none" rtlCol="0">
              <a:spAutoFit/>
            </a:bodyPr>
            <a:lstStyle/>
            <a:p>
              <a:pPr defTabSz="685800" hangingPunct="0"/>
              <a:r>
                <a:rPr lang="nl-NL" kern="0" dirty="0">
                  <a:solidFill>
                    <a:srgbClr val="000000"/>
                  </a:solidFill>
                  <a:latin typeface="Calibri"/>
                  <a:ea typeface="+mj-ea"/>
                  <a:cs typeface="+mj-cs"/>
                  <a:sym typeface="Calibri"/>
                </a:rPr>
                <a:t>Volwaardig mens</a:t>
              </a:r>
              <a:endParaRPr lang="en-US" kern="0" dirty="0">
                <a:solidFill>
                  <a:srgbClr val="000000"/>
                </a:solidFill>
                <a:latin typeface="Calibri"/>
                <a:ea typeface="+mj-ea"/>
                <a:cs typeface="+mj-cs"/>
                <a:sym typeface="Calibri"/>
              </a:endParaRP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7108" y="3616145"/>
              <a:ext cx="3741995" cy="1719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482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5017" y="2761146"/>
            <a:ext cx="3257551" cy="183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99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7821"/>
            <a:ext cx="7886700" cy="994172"/>
          </a:xfrm>
        </p:spPr>
        <p:txBody>
          <a:bodyPr>
            <a:normAutofit/>
          </a:bodyPr>
          <a:lstStyle/>
          <a:p>
            <a:pPr algn="ctr"/>
            <a:r>
              <a:rPr lang="nl-NL" sz="2400" i="1" dirty="0"/>
              <a:t>De oplossing:</a:t>
            </a:r>
            <a:endParaRPr lang="en-US" sz="3000" i="1" dirty="0"/>
          </a:p>
        </p:txBody>
      </p:sp>
      <p:grpSp>
        <p:nvGrpSpPr>
          <p:cNvPr id="8" name="Group 7"/>
          <p:cNvGrpSpPr/>
          <p:nvPr/>
        </p:nvGrpSpPr>
        <p:grpSpPr>
          <a:xfrm>
            <a:off x="417115" y="1759522"/>
            <a:ext cx="8897633" cy="3425793"/>
            <a:chOff x="118831" y="1407872"/>
            <a:chExt cx="11863511" cy="4567725"/>
          </a:xfrm>
        </p:grpSpPr>
        <p:grpSp>
          <p:nvGrpSpPr>
            <p:cNvPr id="4" name="Group 3"/>
            <p:cNvGrpSpPr/>
            <p:nvPr/>
          </p:nvGrpSpPr>
          <p:grpSpPr>
            <a:xfrm>
              <a:off x="118831" y="1407872"/>
              <a:ext cx="11863511" cy="4448350"/>
              <a:chOff x="649977" y="3601462"/>
              <a:chExt cx="11137237" cy="3208741"/>
            </a:xfrm>
          </p:grpSpPr>
          <p:grpSp>
            <p:nvGrpSpPr>
              <p:cNvPr id="6" name="Group 5"/>
              <p:cNvGrpSpPr/>
              <p:nvPr/>
            </p:nvGrpSpPr>
            <p:grpSpPr>
              <a:xfrm>
                <a:off x="649977" y="3601462"/>
                <a:ext cx="11137237" cy="3115857"/>
                <a:chOff x="395536" y="3481495"/>
                <a:chExt cx="8352928" cy="3115857"/>
              </a:xfrm>
            </p:grpSpPr>
            <p:sp>
              <p:nvSpPr>
                <p:cNvPr id="12" name="TextBox 11"/>
                <p:cNvSpPr txBox="1"/>
                <p:nvPr/>
              </p:nvSpPr>
              <p:spPr>
                <a:xfrm>
                  <a:off x="508381" y="3481495"/>
                  <a:ext cx="7920880" cy="399616"/>
                </a:xfrm>
                <a:prstGeom prst="rect">
                  <a:avLst/>
                </a:prstGeom>
                <a:noFill/>
              </p:spPr>
              <p:txBody>
                <a:bodyPr wrap="square" rtlCol="0">
                  <a:spAutoFit/>
                </a:bodyPr>
                <a:lstStyle/>
                <a:p>
                  <a:pPr algn="ctr" defTabSz="685800"/>
                  <a:endParaRPr lang="en-US" sz="2100" dirty="0">
                    <a:solidFill>
                      <a:prstClr val="black"/>
                    </a:solidFill>
                    <a:latin typeface="Calibri"/>
                    <a:cs typeface="Helvetica"/>
                    <a:sym typeface="Calibri"/>
                  </a:endParaRPr>
                </a:p>
              </p:txBody>
            </p:sp>
            <p:graphicFrame>
              <p:nvGraphicFramePr>
                <p:cNvPr id="13" name="Content Placeholder 3"/>
                <p:cNvGraphicFramePr>
                  <a:graphicFrameLocks/>
                </p:cNvGraphicFramePr>
                <p:nvPr>
                  <p:extLst/>
                </p:nvPr>
              </p:nvGraphicFramePr>
              <p:xfrm>
                <a:off x="395536" y="4096236"/>
                <a:ext cx="8352928" cy="2501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9781" y="4431365"/>
                <a:ext cx="762121" cy="11431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8952112" y="4678913"/>
                <a:ext cx="2334995" cy="2131290"/>
              </a:xfrm>
              <a:prstGeom prst="rect">
                <a:avLst/>
              </a:prstGeom>
              <a:noFill/>
            </p:spPr>
            <p:txBody>
              <a:bodyPr wrap="none" rtlCol="0">
                <a:spAutoFit/>
              </a:bodyPr>
              <a:lstStyle/>
              <a:p>
                <a:pPr algn="ctr" defTabSz="685800"/>
                <a:r>
                  <a:rPr lang="nl-NL" dirty="0">
                    <a:solidFill>
                      <a:prstClr val="black"/>
                    </a:solidFill>
                    <a:latin typeface="Calibri"/>
                    <a:cs typeface="Helvetica"/>
                    <a:sym typeface="Calibri"/>
                  </a:rPr>
                  <a:t>Anders kijken;</a:t>
                </a:r>
                <a:br>
                  <a:rPr lang="nl-NL" dirty="0">
                    <a:solidFill>
                      <a:prstClr val="black"/>
                    </a:solidFill>
                    <a:latin typeface="Calibri"/>
                    <a:cs typeface="Helvetica"/>
                    <a:sym typeface="Calibri"/>
                  </a:rPr>
                </a:br>
                <a:r>
                  <a:rPr lang="nl-NL" dirty="0">
                    <a:solidFill>
                      <a:prstClr val="black"/>
                    </a:solidFill>
                    <a:latin typeface="Calibri"/>
                    <a:cs typeface="Helvetica"/>
                    <a:sym typeface="Calibri"/>
                  </a:rPr>
                  <a:t>anders handelen. </a:t>
                </a:r>
              </a:p>
              <a:p>
                <a:pPr algn="ctr" defTabSz="685800"/>
                <a:endParaRPr lang="nl-NL" dirty="0">
                  <a:solidFill>
                    <a:prstClr val="black"/>
                  </a:solidFill>
                  <a:latin typeface="Calibri"/>
                  <a:cs typeface="Helvetica"/>
                  <a:sym typeface="Calibri"/>
                </a:endParaRPr>
              </a:p>
              <a:p>
                <a:pPr algn="ctr" defTabSz="685800"/>
                <a:r>
                  <a:rPr lang="nl-NL" dirty="0">
                    <a:solidFill>
                      <a:prstClr val="black"/>
                    </a:solidFill>
                    <a:latin typeface="Calibri"/>
                    <a:sym typeface="Calibri"/>
                  </a:rPr>
                  <a:t>Social Trials </a:t>
                </a:r>
              </a:p>
              <a:p>
                <a:pPr algn="ctr" defTabSz="685800"/>
                <a:r>
                  <a:rPr lang="nl-NL" dirty="0">
                    <a:solidFill>
                      <a:prstClr val="black"/>
                    </a:solidFill>
                    <a:latin typeface="Calibri"/>
                    <a:cs typeface="Helvetica"/>
                    <a:sym typeface="Calibri"/>
                  </a:rPr>
                  <a:t>en</a:t>
                </a:r>
              </a:p>
              <a:p>
                <a:pPr algn="ctr" defTabSz="685800"/>
                <a:r>
                  <a:rPr lang="nl-NL" dirty="0">
                    <a:solidFill>
                      <a:prstClr val="black"/>
                    </a:solidFill>
                    <a:latin typeface="Calibri"/>
                    <a:cs typeface="Helvetica"/>
                    <a:sym typeface="Calibri"/>
                  </a:rPr>
                  <a:t>Scholing </a:t>
                </a:r>
                <a:r>
                  <a:rPr lang="nl-NL" sz="1500" b="1" dirty="0">
                    <a:solidFill>
                      <a:prstClr val="black"/>
                    </a:solidFill>
                    <a:latin typeface="Calibri"/>
                    <a:cs typeface="Helvetica"/>
                    <a:sym typeface="Calibri"/>
                  </a:rPr>
                  <a:t/>
                </a:r>
                <a:br>
                  <a:rPr lang="nl-NL" sz="1500" b="1" dirty="0">
                    <a:solidFill>
                      <a:prstClr val="black"/>
                    </a:solidFill>
                    <a:latin typeface="Calibri"/>
                    <a:cs typeface="Helvetica"/>
                    <a:sym typeface="Calibri"/>
                  </a:rPr>
                </a:br>
                <a:r>
                  <a:rPr lang="nl-NL" sz="1500" b="1" dirty="0">
                    <a:solidFill>
                      <a:prstClr val="black"/>
                    </a:solidFill>
                    <a:latin typeface="Calibri"/>
                    <a:cs typeface="Helvetica"/>
                    <a:sym typeface="Calibri"/>
                  </a:rPr>
                  <a:t/>
                </a:r>
                <a:br>
                  <a:rPr lang="nl-NL" sz="1500" b="1" dirty="0">
                    <a:solidFill>
                      <a:prstClr val="black"/>
                    </a:solidFill>
                    <a:latin typeface="Calibri"/>
                    <a:cs typeface="Helvetica"/>
                    <a:sym typeface="Calibri"/>
                  </a:rPr>
                </a:br>
                <a:endParaRPr lang="en-US" sz="1500" b="1" dirty="0">
                  <a:solidFill>
                    <a:prstClr val="black"/>
                  </a:solidFill>
                  <a:latin typeface="Calibri"/>
                  <a:cs typeface="Helvetica"/>
                  <a:sym typeface="Calibri"/>
                </a:endParaRPr>
              </a:p>
            </p:txBody>
          </p:sp>
        </p:grpSp>
        <p:grpSp>
          <p:nvGrpSpPr>
            <p:cNvPr id="5" name="Group 4"/>
            <p:cNvGrpSpPr/>
            <p:nvPr/>
          </p:nvGrpSpPr>
          <p:grpSpPr>
            <a:xfrm>
              <a:off x="755023" y="2437960"/>
              <a:ext cx="7258485" cy="3537637"/>
              <a:chOff x="755023" y="2437960"/>
              <a:chExt cx="7258485" cy="3537637"/>
            </a:xfrm>
          </p:grpSpPr>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0863" y="2437960"/>
                <a:ext cx="1861257" cy="1831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4641181" y="4204591"/>
                <a:ext cx="3372327" cy="156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685800" hangingPunct="0"/>
                <a:r>
                  <a:rPr lang="nl-NL" kern="0" dirty="0">
                    <a:solidFill>
                      <a:srgbClr val="000000"/>
                    </a:solidFill>
                    <a:latin typeface="Calibri"/>
                    <a:sym typeface="Calibri"/>
                  </a:rPr>
                  <a:t>Op zoek naar de mens onder de </a:t>
                </a:r>
                <a:br>
                  <a:rPr lang="nl-NL" kern="0" dirty="0">
                    <a:solidFill>
                      <a:srgbClr val="000000"/>
                    </a:solidFill>
                    <a:latin typeface="Calibri"/>
                    <a:sym typeface="Calibri"/>
                  </a:rPr>
                </a:br>
                <a:r>
                  <a:rPr lang="nl-NL" kern="0" dirty="0">
                    <a:solidFill>
                      <a:srgbClr val="000000"/>
                    </a:solidFill>
                    <a:latin typeface="Calibri"/>
                    <a:sym typeface="Calibri"/>
                  </a:rPr>
                  <a:t>dementiepatiënt, </a:t>
                </a:r>
                <a:br>
                  <a:rPr lang="nl-NL" kern="0" dirty="0">
                    <a:solidFill>
                      <a:srgbClr val="000000"/>
                    </a:solidFill>
                    <a:latin typeface="Calibri"/>
                    <a:sym typeface="Calibri"/>
                  </a:rPr>
                </a:br>
                <a:r>
                  <a:rPr lang="nl-NL" kern="0" dirty="0">
                    <a:solidFill>
                      <a:srgbClr val="000000"/>
                    </a:solidFill>
                    <a:latin typeface="Calibri"/>
                    <a:sym typeface="Calibri"/>
                  </a:rPr>
                  <a:t>mantelzorger</a:t>
                </a:r>
                <a:endParaRPr lang="en-US" kern="0" dirty="0">
                  <a:solidFill>
                    <a:srgbClr val="000000"/>
                  </a:solidFill>
                  <a:latin typeface="Calibri"/>
                  <a:sym typeface="Calibri"/>
                </a:endParaRPr>
              </a:p>
            </p:txBody>
          </p:sp>
          <p:sp>
            <p:nvSpPr>
              <p:cNvPr id="3" name="TextBox 2"/>
              <p:cNvSpPr txBox="1"/>
              <p:nvPr/>
            </p:nvSpPr>
            <p:spPr>
              <a:xfrm>
                <a:off x="755023" y="4375161"/>
                <a:ext cx="3413752"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66688" hangingPunct="0">
                  <a:defRPr sz="2000"/>
                </a:pPr>
                <a:r>
                  <a:rPr lang="nl-NL" kern="0" dirty="0">
                    <a:solidFill>
                      <a:srgbClr val="000000"/>
                    </a:solidFill>
                    <a:latin typeface="Calibri"/>
                    <a:sym typeface="Didot"/>
                  </a:rPr>
                  <a:t>Perspectief mensen zelf</a:t>
                </a:r>
              </a:p>
              <a:p>
                <a:pPr defTabSz="366688" hangingPunct="0">
                  <a:defRPr sz="2000"/>
                </a:pPr>
                <a:r>
                  <a:rPr lang="nl-NL" kern="0" dirty="0">
                    <a:solidFill>
                      <a:srgbClr val="000000"/>
                    </a:solidFill>
                    <a:latin typeface="Calibri"/>
                    <a:sym typeface="Didot"/>
                  </a:rPr>
                  <a:t>Leefwereld centraal</a:t>
                </a:r>
              </a:p>
              <a:p>
                <a:pPr algn="ctr" defTabSz="366688" hangingPunct="0">
                  <a:defRPr sz="2000"/>
                </a:pPr>
                <a:r>
                  <a:rPr lang="nl-NL" kern="0" dirty="0">
                    <a:solidFill>
                      <a:srgbClr val="000000"/>
                    </a:solidFill>
                    <a:latin typeface="Calibri"/>
                    <a:sym typeface="Didot"/>
                  </a:rPr>
                  <a:t>Vraagkant</a:t>
                </a:r>
              </a:p>
              <a:p>
                <a:pPr defTabSz="685800" hangingPunct="0"/>
                <a:endParaRPr lang="en-US" sz="1350" kern="0" dirty="0">
                  <a:solidFill>
                    <a:srgbClr val="000000"/>
                  </a:solidFill>
                  <a:latin typeface="Calibri"/>
                  <a:ea typeface="+mj-ea"/>
                  <a:cs typeface="+mj-cs"/>
                  <a:sym typeface="Calibri"/>
                </a:endParaRPr>
              </a:p>
            </p:txBody>
          </p:sp>
        </p:grpSp>
      </p:grpSp>
    </p:spTree>
    <p:extLst>
      <p:ext uri="{BB962C8B-B14F-4D97-AF65-F5344CB8AC3E}">
        <p14:creationId xmlns:p14="http://schemas.microsoft.com/office/powerpoint/2010/main" val="376425436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7927"/>
            <a:ext cx="7886700" cy="994172"/>
          </a:xfrm>
        </p:spPr>
        <p:txBody>
          <a:bodyPr>
            <a:normAutofit/>
          </a:bodyPr>
          <a:lstStyle/>
          <a:p>
            <a:pPr algn="ctr"/>
            <a:r>
              <a:rPr lang="nl-NL" sz="2400" i="1" dirty="0"/>
              <a:t>Sociale Benadering (SB): </a:t>
            </a:r>
            <a:endParaRPr lang="en-US" sz="2400" i="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131" y="1961272"/>
            <a:ext cx="3992786" cy="3928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2840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3063"/>
            <a:ext cx="7886700" cy="994172"/>
          </a:xfrm>
        </p:spPr>
        <p:txBody>
          <a:bodyPr/>
          <a:lstStyle/>
          <a:p>
            <a:r>
              <a:rPr lang="nl-NL" sz="2400" i="1" dirty="0"/>
              <a:t>Voorbeelden initiatieven Proeftuin Friesland  </a:t>
            </a:r>
            <a:endParaRPr lang="en-US" i="1" dirty="0"/>
          </a:p>
        </p:txBody>
      </p:sp>
      <p:sp>
        <p:nvSpPr>
          <p:cNvPr id="7" name="Rectangle 6"/>
          <p:cNvSpPr/>
          <p:nvPr/>
        </p:nvSpPr>
        <p:spPr>
          <a:xfrm>
            <a:off x="658467" y="1906919"/>
            <a:ext cx="2193413"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Alternatieve diagnosegesprekken</a:t>
            </a:r>
          </a:p>
        </p:txBody>
      </p:sp>
      <p:sp>
        <p:nvSpPr>
          <p:cNvPr id="8" name="Rectangle 7"/>
          <p:cNvSpPr/>
          <p:nvPr/>
        </p:nvSpPr>
        <p:spPr>
          <a:xfrm>
            <a:off x="5541160" y="3449852"/>
            <a:ext cx="2967537" cy="313454"/>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err="1">
                <a:solidFill>
                  <a:prstClr val="black"/>
                </a:solidFill>
                <a:latin typeface="Calibri"/>
                <a:cs typeface="Helvetica"/>
                <a:sym typeface="Calibri"/>
              </a:rPr>
              <a:t>VerpleegThuis</a:t>
            </a:r>
            <a:endParaRPr lang="nl-NL" sz="1200" dirty="0">
              <a:solidFill>
                <a:prstClr val="black"/>
              </a:solidFill>
              <a:latin typeface="Calibri"/>
              <a:cs typeface="Helvetica"/>
              <a:sym typeface="Calibri"/>
            </a:endParaRPr>
          </a:p>
        </p:txBody>
      </p:sp>
      <p:sp>
        <p:nvSpPr>
          <p:cNvPr id="9" name="Rectangle 8"/>
          <p:cNvSpPr/>
          <p:nvPr/>
        </p:nvSpPr>
        <p:spPr>
          <a:xfrm>
            <a:off x="661873" y="2280336"/>
            <a:ext cx="7845572" cy="383612"/>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Gids</a:t>
            </a:r>
          </a:p>
        </p:txBody>
      </p:sp>
      <p:sp>
        <p:nvSpPr>
          <p:cNvPr id="10" name="Rectangle 9"/>
          <p:cNvSpPr/>
          <p:nvPr/>
        </p:nvSpPr>
        <p:spPr>
          <a:xfrm>
            <a:off x="652849" y="4596388"/>
            <a:ext cx="7878794"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Mantelzorgondersteuning (o.a. lotgenotencontact, netwerkactivatie)</a:t>
            </a:r>
          </a:p>
        </p:txBody>
      </p:sp>
      <p:sp>
        <p:nvSpPr>
          <p:cNvPr id="11" name="Rectangle 10"/>
          <p:cNvSpPr/>
          <p:nvPr/>
        </p:nvSpPr>
        <p:spPr>
          <a:xfrm>
            <a:off x="661873" y="3075792"/>
            <a:ext cx="7845572"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Odensehuis</a:t>
            </a:r>
          </a:p>
        </p:txBody>
      </p:sp>
      <p:sp>
        <p:nvSpPr>
          <p:cNvPr id="12" name="Rectangle 11"/>
          <p:cNvSpPr/>
          <p:nvPr/>
        </p:nvSpPr>
        <p:spPr>
          <a:xfrm>
            <a:off x="5541160" y="3805107"/>
            <a:ext cx="2974191"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Palliatief Team</a:t>
            </a:r>
          </a:p>
        </p:txBody>
      </p:sp>
      <p:sp>
        <p:nvSpPr>
          <p:cNvPr id="13" name="Rectangle 12"/>
          <p:cNvSpPr/>
          <p:nvPr/>
        </p:nvSpPr>
        <p:spPr>
          <a:xfrm>
            <a:off x="661873" y="2706201"/>
            <a:ext cx="7845572"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err="1">
                <a:solidFill>
                  <a:prstClr val="black"/>
                </a:solidFill>
                <a:latin typeface="Calibri"/>
                <a:cs typeface="Helvetica"/>
                <a:sym typeface="Calibri"/>
              </a:rPr>
              <a:t>Kammeraat</a:t>
            </a:r>
            <a:endParaRPr lang="nl-NL" sz="1200" dirty="0">
              <a:solidFill>
                <a:prstClr val="black"/>
              </a:solidFill>
              <a:latin typeface="Calibri"/>
              <a:cs typeface="Helvetica"/>
              <a:sym typeface="Calibri"/>
            </a:endParaRPr>
          </a:p>
        </p:txBody>
      </p:sp>
      <p:sp>
        <p:nvSpPr>
          <p:cNvPr id="15" name="Rectangle 14"/>
          <p:cNvSpPr/>
          <p:nvPr/>
        </p:nvSpPr>
        <p:spPr>
          <a:xfrm>
            <a:off x="649180" y="4969892"/>
            <a:ext cx="7878794"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Dementiekoffer</a:t>
            </a:r>
          </a:p>
        </p:txBody>
      </p:sp>
      <p:sp>
        <p:nvSpPr>
          <p:cNvPr id="20" name="Rectangle 19"/>
          <p:cNvSpPr/>
          <p:nvPr/>
        </p:nvSpPr>
        <p:spPr>
          <a:xfrm>
            <a:off x="649180" y="5491773"/>
            <a:ext cx="7878794" cy="326986"/>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b="1" dirty="0">
                <a:solidFill>
                  <a:prstClr val="black"/>
                </a:solidFill>
                <a:latin typeface="Calibri"/>
                <a:cs typeface="Helvetica"/>
                <a:sym typeface="Calibri"/>
              </a:rPr>
              <a:t>Fundament: Sociale Benadering Dementie </a:t>
            </a:r>
          </a:p>
        </p:txBody>
      </p:sp>
      <p:sp>
        <p:nvSpPr>
          <p:cNvPr id="18" name="AutoShape 12"/>
          <p:cNvSpPr>
            <a:spLocks noChangeArrowheads="1"/>
          </p:cNvSpPr>
          <p:nvPr/>
        </p:nvSpPr>
        <p:spPr bwMode="gray">
          <a:xfrm>
            <a:off x="6134788" y="1431193"/>
            <a:ext cx="2405879" cy="419986"/>
          </a:xfrm>
          <a:prstGeom prst="chevron">
            <a:avLst>
              <a:gd name="adj" fmla="val 30950"/>
            </a:avLst>
          </a:prstGeom>
          <a:solidFill>
            <a:schemeClr val="accent2"/>
          </a:solidFill>
          <a:ln w="19050">
            <a:solidFill>
              <a:schemeClr val="bg1"/>
            </a:solidFill>
            <a:miter lim="800000"/>
            <a:headEnd/>
            <a:tailEnd/>
          </a:ln>
          <a:effectLst/>
          <a:extLst/>
        </p:spPr>
        <p:txBody>
          <a:bodyPr lIns="137160" anchor="ctr"/>
          <a:lstStyle/>
          <a:p>
            <a:pPr defTabSz="685800" hangingPunct="0">
              <a:tabLst>
                <a:tab pos="271463" algn="l"/>
              </a:tabLst>
            </a:pPr>
            <a:r>
              <a:rPr lang="nl-NL" sz="1200" b="1" kern="0" dirty="0">
                <a:solidFill>
                  <a:srgbClr val="FFFFFF"/>
                </a:solidFill>
                <a:latin typeface="Calibri"/>
                <a:ea typeface="Verdana" panose="020B0604030504040204" pitchFamily="34" charset="0"/>
                <a:cs typeface="Verdana" panose="020B0604030504040204" pitchFamily="34" charset="0"/>
                <a:sym typeface="Calibri"/>
              </a:rPr>
              <a:t>Verpleeghuis</a:t>
            </a:r>
          </a:p>
        </p:txBody>
      </p:sp>
      <p:sp>
        <p:nvSpPr>
          <p:cNvPr id="21" name="AutoShape 13"/>
          <p:cNvSpPr>
            <a:spLocks noChangeArrowheads="1"/>
          </p:cNvSpPr>
          <p:nvPr/>
        </p:nvSpPr>
        <p:spPr bwMode="gray">
          <a:xfrm>
            <a:off x="4935871" y="1431193"/>
            <a:ext cx="1264562" cy="419986"/>
          </a:xfrm>
          <a:prstGeom prst="chevron">
            <a:avLst>
              <a:gd name="adj" fmla="val 30950"/>
            </a:avLst>
          </a:prstGeom>
          <a:solidFill>
            <a:schemeClr val="accent2"/>
          </a:solidFill>
          <a:ln w="19050">
            <a:solidFill>
              <a:schemeClr val="bg1"/>
            </a:solidFill>
            <a:miter lim="800000"/>
            <a:headEnd/>
            <a:tailEnd/>
          </a:ln>
          <a:effectLst/>
          <a:extLst/>
        </p:spPr>
        <p:txBody>
          <a:bodyPr lIns="137160" anchor="ctr"/>
          <a:lstStyle/>
          <a:p>
            <a:pPr defTabSz="685800" hangingPunct="0"/>
            <a:r>
              <a:rPr lang="nl-NL" sz="1200" b="1" kern="0" dirty="0">
                <a:solidFill>
                  <a:srgbClr val="FFFFFF"/>
                </a:solidFill>
                <a:latin typeface="Calibri"/>
                <a:ea typeface="Verdana" panose="020B0604030504040204" pitchFamily="34" charset="0"/>
                <a:cs typeface="Verdana" panose="020B0604030504040204" pitchFamily="34" charset="0"/>
                <a:sym typeface="Calibri"/>
              </a:rPr>
              <a:t>Thuis - crisis</a:t>
            </a:r>
          </a:p>
        </p:txBody>
      </p:sp>
      <p:sp>
        <p:nvSpPr>
          <p:cNvPr id="22" name="AutoShape 14"/>
          <p:cNvSpPr>
            <a:spLocks noChangeArrowheads="1"/>
          </p:cNvSpPr>
          <p:nvPr/>
        </p:nvSpPr>
        <p:spPr bwMode="gray">
          <a:xfrm>
            <a:off x="2004362" y="1431193"/>
            <a:ext cx="2998762" cy="419986"/>
          </a:xfrm>
          <a:prstGeom prst="chevron">
            <a:avLst>
              <a:gd name="adj" fmla="val 30921"/>
            </a:avLst>
          </a:prstGeom>
          <a:solidFill>
            <a:schemeClr val="accent2"/>
          </a:solidFill>
          <a:ln w="19050">
            <a:solidFill>
              <a:schemeClr val="bg1"/>
            </a:solidFill>
            <a:miter lim="800000"/>
            <a:headEnd/>
            <a:tailEnd/>
          </a:ln>
          <a:effectLst/>
          <a:extLst/>
        </p:spPr>
        <p:txBody>
          <a:bodyPr lIns="137160" anchor="ctr"/>
          <a:lstStyle/>
          <a:p>
            <a:pPr defTabSz="685800" hangingPunct="0"/>
            <a:r>
              <a:rPr lang="nl-NL" sz="1200" b="1" kern="0" dirty="0">
                <a:solidFill>
                  <a:srgbClr val="FFFFFF"/>
                </a:solidFill>
                <a:latin typeface="Calibri"/>
                <a:ea typeface="Verdana" panose="020B0604030504040204" pitchFamily="34" charset="0"/>
                <a:cs typeface="Verdana" panose="020B0604030504040204" pitchFamily="34" charset="0"/>
                <a:sym typeface="Calibri"/>
              </a:rPr>
              <a:t>Thuis</a:t>
            </a:r>
          </a:p>
        </p:txBody>
      </p:sp>
      <p:sp>
        <p:nvSpPr>
          <p:cNvPr id="23" name="AutoShape 15"/>
          <p:cNvSpPr>
            <a:spLocks noChangeArrowheads="1"/>
          </p:cNvSpPr>
          <p:nvPr/>
        </p:nvSpPr>
        <p:spPr bwMode="gray">
          <a:xfrm>
            <a:off x="628650" y="1431193"/>
            <a:ext cx="1437583" cy="419986"/>
          </a:xfrm>
          <a:prstGeom prst="chevron">
            <a:avLst>
              <a:gd name="adj" fmla="val 30921"/>
            </a:avLst>
          </a:prstGeom>
          <a:solidFill>
            <a:srgbClr val="ED7D31"/>
          </a:solidFill>
          <a:ln w="19050">
            <a:solidFill>
              <a:schemeClr val="bg1"/>
            </a:solidFill>
            <a:miter lim="800000"/>
            <a:headEnd/>
            <a:tailEnd/>
          </a:ln>
          <a:effectLst/>
          <a:extLst/>
        </p:spPr>
        <p:txBody>
          <a:bodyPr lIns="137160" anchor="ctr"/>
          <a:lstStyle/>
          <a:p>
            <a:pPr defTabSz="685800" hangingPunct="0"/>
            <a:r>
              <a:rPr lang="nl-NL" sz="1200" b="1" kern="0" dirty="0">
                <a:solidFill>
                  <a:srgbClr val="FFFFFF"/>
                </a:solidFill>
                <a:latin typeface="Calibri"/>
                <a:ea typeface="Verdana" panose="020B0604030504040204" pitchFamily="34" charset="0"/>
                <a:cs typeface="Verdana" panose="020B0604030504040204" pitchFamily="34" charset="0"/>
                <a:sym typeface="Calibri"/>
              </a:rPr>
              <a:t>Niet pluis</a:t>
            </a:r>
          </a:p>
        </p:txBody>
      </p:sp>
      <p:sp>
        <p:nvSpPr>
          <p:cNvPr id="27" name="AutoShape 2"/>
          <p:cNvSpPr>
            <a:spLocks noChangeArrowheads="1"/>
          </p:cNvSpPr>
          <p:nvPr/>
        </p:nvSpPr>
        <p:spPr bwMode="auto">
          <a:xfrm>
            <a:off x="3031436" y="5302981"/>
            <a:ext cx="3021495" cy="158975"/>
          </a:xfrm>
          <a:prstGeom prst="triangle">
            <a:avLst>
              <a:gd name="adj" fmla="val 50000"/>
            </a:avLst>
          </a:prstGeom>
          <a:solidFill>
            <a:schemeClr val="accent2"/>
          </a:solidFill>
          <a:ln>
            <a:noFill/>
          </a:ln>
          <a:effectLst/>
          <a:extLst/>
        </p:spPr>
        <p:txBody>
          <a:bodyPr wrap="none" lIns="34290" rIns="34290" anchor="ctr"/>
          <a:lstStyle/>
          <a:p>
            <a:pPr defTabSz="685800" eaLnBrk="0" fontAlgn="base" hangingPunct="0">
              <a:spcBef>
                <a:spcPct val="0"/>
              </a:spcBef>
              <a:spcAft>
                <a:spcPct val="0"/>
              </a:spcAft>
            </a:pPr>
            <a:endParaRPr lang="en-US" sz="900" kern="0">
              <a:solidFill>
                <a:srgbClr val="000000"/>
              </a:solidFill>
              <a:latin typeface="Calibri"/>
              <a:sym typeface="Calibri"/>
            </a:endParaRPr>
          </a:p>
        </p:txBody>
      </p:sp>
      <p:sp>
        <p:nvSpPr>
          <p:cNvPr id="17" name="Rectangle 16"/>
          <p:cNvSpPr/>
          <p:nvPr/>
        </p:nvSpPr>
        <p:spPr>
          <a:xfrm>
            <a:off x="6200432" y="4176819"/>
            <a:ext cx="2307012" cy="374843"/>
          </a:xfrm>
          <a:prstGeom prst="rect">
            <a:avLst/>
          </a:prstGeom>
          <a:solidFill>
            <a:schemeClr val="accent2">
              <a:lumMod val="20000"/>
              <a:lumOff val="80000"/>
            </a:schemeClr>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200" dirty="0">
                <a:solidFill>
                  <a:prstClr val="black"/>
                </a:solidFill>
                <a:latin typeface="Calibri"/>
                <a:cs typeface="Helvetica"/>
                <a:sym typeface="Calibri"/>
              </a:rPr>
              <a:t>Sociale Benadering Verpleeghuis</a:t>
            </a:r>
          </a:p>
        </p:txBody>
      </p:sp>
    </p:spTree>
    <p:extLst>
      <p:ext uri="{BB962C8B-B14F-4D97-AF65-F5344CB8AC3E}">
        <p14:creationId xmlns:p14="http://schemas.microsoft.com/office/powerpoint/2010/main" val="374130960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p:cNvSpPr>
          <p:nvPr>
            <p:ph type="title"/>
          </p:nvPr>
        </p:nvSpPr>
        <p:spPr>
          <a:xfrm>
            <a:off x="583338" y="1131095"/>
            <a:ext cx="7886700" cy="994172"/>
          </a:xfrm>
          <a:prstGeom prst="rect">
            <a:avLst/>
          </a:prstGeom>
        </p:spPr>
        <p:txBody>
          <a:bodyPr>
            <a:normAutofit fontScale="90000"/>
          </a:bodyPr>
          <a:lstStyle>
            <a:lvl1pPr defTabSz="850391">
              <a:defRPr sz="2976" i="1"/>
            </a:lvl1pPr>
          </a:lstStyle>
          <a:p>
            <a:r>
              <a:rPr dirty="0"/>
              <a:t>De </a:t>
            </a:r>
            <a:r>
              <a:rPr dirty="0" err="1"/>
              <a:t>kloof</a:t>
            </a:r>
            <a:r>
              <a:rPr dirty="0"/>
              <a:t> </a:t>
            </a:r>
            <a:r>
              <a:rPr dirty="0" err="1"/>
              <a:t>tussen</a:t>
            </a:r>
            <a:r>
              <a:rPr dirty="0"/>
              <a:t> </a:t>
            </a:r>
            <a:r>
              <a:rPr dirty="0" err="1"/>
              <a:t>aanbod</a:t>
            </a:r>
            <a:r>
              <a:rPr dirty="0"/>
              <a:t> en </a:t>
            </a:r>
            <a:r>
              <a:rPr dirty="0" err="1"/>
              <a:t>vraag</a:t>
            </a:r>
            <a:r>
              <a:rPr dirty="0"/>
              <a:t> </a:t>
            </a:r>
            <a:r>
              <a:rPr dirty="0" err="1"/>
              <a:t>voor</a:t>
            </a:r>
            <a:r>
              <a:rPr dirty="0"/>
              <a:t> het </a:t>
            </a:r>
            <a:r>
              <a:rPr dirty="0" err="1"/>
              <a:t>individu</a:t>
            </a:r>
            <a:r>
              <a:rPr dirty="0"/>
              <a:t> is </a:t>
            </a:r>
            <a:r>
              <a:rPr dirty="0" err="1"/>
              <a:t>ook</a:t>
            </a:r>
            <a:r>
              <a:rPr dirty="0"/>
              <a:t> het </a:t>
            </a:r>
            <a:r>
              <a:rPr dirty="0" err="1"/>
              <a:t>aangrijpingspunt</a:t>
            </a:r>
            <a:r>
              <a:rPr dirty="0"/>
              <a:t> </a:t>
            </a:r>
            <a:r>
              <a:rPr dirty="0" err="1"/>
              <a:t>voor</a:t>
            </a:r>
            <a:r>
              <a:rPr dirty="0"/>
              <a:t> </a:t>
            </a:r>
            <a:r>
              <a:rPr dirty="0" err="1"/>
              <a:t>maatschappelijke</a:t>
            </a:r>
            <a:r>
              <a:rPr dirty="0"/>
              <a:t> </a:t>
            </a:r>
            <a:r>
              <a:rPr dirty="0" err="1"/>
              <a:t>kostenbeheersing</a:t>
            </a:r>
            <a:endParaRPr dirty="0"/>
          </a:p>
        </p:txBody>
      </p:sp>
      <p:sp>
        <p:nvSpPr>
          <p:cNvPr id="444" name="Shape 444"/>
          <p:cNvSpPr/>
          <p:nvPr/>
        </p:nvSpPr>
        <p:spPr>
          <a:xfrm>
            <a:off x="603759" y="2110078"/>
            <a:ext cx="6105526" cy="3000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1000"/>
              </a:spcBef>
              <a:defRPr sz="2000" b="1"/>
            </a:lvl1pPr>
          </a:lstStyle>
          <a:p>
            <a:pPr defTabSz="685800" hangingPunct="0">
              <a:spcBef>
                <a:spcPts val="750"/>
              </a:spcBef>
            </a:pPr>
            <a:r>
              <a:rPr sz="1500" kern="0" dirty="0" err="1">
                <a:solidFill>
                  <a:srgbClr val="000000"/>
                </a:solidFill>
                <a:latin typeface="Calibri"/>
                <a:sym typeface="Calibri"/>
              </a:rPr>
              <a:t>Primaire</a:t>
            </a:r>
            <a:r>
              <a:rPr sz="1500" kern="0" dirty="0">
                <a:solidFill>
                  <a:srgbClr val="000000"/>
                </a:solidFill>
                <a:latin typeface="Calibri"/>
                <a:sym typeface="Calibri"/>
              </a:rPr>
              <a:t> </a:t>
            </a:r>
            <a:r>
              <a:rPr sz="1500" kern="0" dirty="0" err="1">
                <a:solidFill>
                  <a:srgbClr val="000000"/>
                </a:solidFill>
                <a:latin typeface="Calibri"/>
                <a:sym typeface="Calibri"/>
              </a:rPr>
              <a:t>redenering</a:t>
            </a:r>
            <a:r>
              <a:rPr sz="1500" kern="0" dirty="0">
                <a:solidFill>
                  <a:srgbClr val="000000"/>
                </a:solidFill>
                <a:latin typeface="Calibri"/>
                <a:sym typeface="Calibri"/>
              </a:rPr>
              <a:t> SBD</a:t>
            </a:r>
          </a:p>
        </p:txBody>
      </p:sp>
      <p:grpSp>
        <p:nvGrpSpPr>
          <p:cNvPr id="447" name="Group 447"/>
          <p:cNvGrpSpPr/>
          <p:nvPr/>
        </p:nvGrpSpPr>
        <p:grpSpPr>
          <a:xfrm>
            <a:off x="639856" y="2469165"/>
            <a:ext cx="2241002" cy="513002"/>
            <a:chOff x="0" y="-1"/>
            <a:chExt cx="2988000" cy="684002"/>
          </a:xfrm>
          <a:solidFill>
            <a:schemeClr val="accent2"/>
          </a:solidFill>
        </p:grpSpPr>
        <p:sp>
          <p:nvSpPr>
            <p:cNvPr id="445" name="Shape 445"/>
            <p:cNvSpPr/>
            <p:nvPr/>
          </p:nvSpPr>
          <p:spPr>
            <a:xfrm>
              <a:off x="0" y="-1"/>
              <a:ext cx="2988000"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a:solidFill>
                    <a:srgbClr val="FFFFFF"/>
                  </a:solidFill>
                </a:defRPr>
              </a:pPr>
              <a:endParaRPr sz="1200" kern="0">
                <a:solidFill>
                  <a:srgbClr val="FFFFFF"/>
                </a:solidFill>
                <a:latin typeface="Calibri"/>
                <a:sym typeface="Calibri"/>
              </a:endParaRPr>
            </a:p>
          </p:txBody>
        </p:sp>
        <p:sp>
          <p:nvSpPr>
            <p:cNvPr id="446" name="Shape 446"/>
            <p:cNvSpPr/>
            <p:nvPr/>
          </p:nvSpPr>
          <p:spPr>
            <a:xfrm>
              <a:off x="0" y="120400"/>
              <a:ext cx="2988000" cy="4431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450"/>
                </a:spcBef>
                <a:defRPr sz="1600"/>
              </a:pPr>
              <a:r>
                <a:rPr lang="nl-NL" sz="1200" kern="0" dirty="0">
                  <a:latin typeface="Calibri"/>
                  <a:sym typeface="Calibri"/>
                </a:rPr>
                <a:t>SB maakt dementie draaglijker voor cliënten en mantelzorgers…</a:t>
              </a:r>
            </a:p>
          </p:txBody>
        </p:sp>
      </p:grpSp>
      <p:grpSp>
        <p:nvGrpSpPr>
          <p:cNvPr id="450" name="Group 450"/>
          <p:cNvGrpSpPr/>
          <p:nvPr/>
        </p:nvGrpSpPr>
        <p:grpSpPr>
          <a:xfrm>
            <a:off x="3457103" y="2468910"/>
            <a:ext cx="2241003" cy="504181"/>
            <a:chOff x="0" y="-1"/>
            <a:chExt cx="2988000" cy="684002"/>
          </a:xfrm>
          <a:solidFill>
            <a:schemeClr val="accent2"/>
          </a:solidFill>
        </p:grpSpPr>
        <p:sp>
          <p:nvSpPr>
            <p:cNvPr id="448" name="Shape 448"/>
            <p:cNvSpPr/>
            <p:nvPr/>
          </p:nvSpPr>
          <p:spPr>
            <a:xfrm>
              <a:off x="0" y="-1"/>
              <a:ext cx="2988000"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a:solidFill>
                    <a:srgbClr val="FFFFFF"/>
                  </a:solidFill>
                </a:defRPr>
              </a:pPr>
              <a:endParaRPr sz="1200" kern="0">
                <a:solidFill>
                  <a:srgbClr val="FFFFFF"/>
                </a:solidFill>
                <a:latin typeface="Calibri"/>
                <a:sym typeface="Calibri"/>
              </a:endParaRPr>
            </a:p>
          </p:txBody>
        </p:sp>
        <p:sp>
          <p:nvSpPr>
            <p:cNvPr id="449" name="Shape 449"/>
            <p:cNvSpPr/>
            <p:nvPr/>
          </p:nvSpPr>
          <p:spPr>
            <a:xfrm>
              <a:off x="0" y="116522"/>
              <a:ext cx="2988000" cy="45095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lang="en-US" sz="1200" kern="0" dirty="0">
                  <a:latin typeface="Calibri"/>
                  <a:sym typeface="Calibri"/>
                </a:rPr>
                <a:t>…</a:t>
              </a:r>
              <a:r>
                <a:rPr lang="en-US" sz="1200" kern="0" dirty="0" err="1">
                  <a:latin typeface="Calibri"/>
                  <a:sym typeface="Calibri"/>
                </a:rPr>
                <a:t>Cliënten</a:t>
              </a:r>
              <a:r>
                <a:rPr lang="en-US" sz="1200" kern="0" dirty="0">
                  <a:latin typeface="Calibri"/>
                  <a:sym typeface="Calibri"/>
                </a:rPr>
                <a:t> </a:t>
              </a:r>
              <a:r>
                <a:rPr lang="en-US" sz="1200" kern="0" dirty="0" err="1">
                  <a:latin typeface="Calibri"/>
                  <a:sym typeface="Calibri"/>
                </a:rPr>
                <a:t>blijven</a:t>
              </a:r>
              <a:r>
                <a:rPr lang="en-US" sz="1200" kern="0" dirty="0">
                  <a:latin typeface="Calibri"/>
                  <a:sym typeface="Calibri"/>
                </a:rPr>
                <a:t> </a:t>
              </a:r>
              <a:r>
                <a:rPr lang="en-US" sz="1200" kern="0" dirty="0" err="1">
                  <a:latin typeface="Calibri"/>
                  <a:sym typeface="Calibri"/>
                </a:rPr>
                <a:t>hierdoor</a:t>
              </a:r>
              <a:r>
                <a:rPr lang="en-US" sz="1200" kern="0" dirty="0">
                  <a:latin typeface="Calibri"/>
                  <a:sym typeface="Calibri"/>
                </a:rPr>
                <a:t> </a:t>
              </a:r>
              <a:r>
                <a:rPr lang="en-US" sz="1200" kern="0" dirty="0" err="1">
                  <a:latin typeface="Calibri"/>
                  <a:sym typeface="Calibri"/>
                </a:rPr>
                <a:t>beter</a:t>
              </a:r>
              <a:r>
                <a:rPr lang="en-US" sz="1200" kern="0" dirty="0">
                  <a:latin typeface="Calibri"/>
                  <a:sym typeface="Calibri"/>
                </a:rPr>
                <a:t> </a:t>
              </a:r>
              <a:r>
                <a:rPr lang="en-US" sz="1200" kern="0" dirty="0" err="1">
                  <a:latin typeface="Calibri"/>
                  <a:sym typeface="Calibri"/>
                </a:rPr>
                <a:t>en</a:t>
              </a:r>
              <a:r>
                <a:rPr lang="en-US" sz="1200" kern="0" dirty="0">
                  <a:latin typeface="Calibri"/>
                  <a:sym typeface="Calibri"/>
                </a:rPr>
                <a:t> </a:t>
              </a:r>
              <a:r>
                <a:rPr lang="en-US" sz="1200" kern="0" dirty="0" err="1">
                  <a:latin typeface="Calibri"/>
                  <a:sym typeface="Calibri"/>
                </a:rPr>
                <a:t>langer</a:t>
              </a:r>
              <a:r>
                <a:rPr lang="en-US" sz="1200" kern="0" dirty="0">
                  <a:latin typeface="Calibri"/>
                  <a:sym typeface="Calibri"/>
                </a:rPr>
                <a:t> </a:t>
              </a:r>
              <a:r>
                <a:rPr lang="en-US" sz="1200" kern="0" dirty="0" err="1">
                  <a:latin typeface="Calibri"/>
                  <a:sym typeface="Calibri"/>
                </a:rPr>
                <a:t>thuis</a:t>
              </a:r>
              <a:r>
                <a:rPr lang="en-US" sz="1200" kern="0" dirty="0">
                  <a:latin typeface="Calibri"/>
                  <a:sym typeface="Calibri"/>
                </a:rPr>
                <a:t>…</a:t>
              </a:r>
              <a:endParaRPr sz="1200" kern="0" dirty="0">
                <a:latin typeface="Calibri"/>
                <a:sym typeface="Calibri"/>
              </a:endParaRPr>
            </a:p>
          </p:txBody>
        </p:sp>
      </p:grpSp>
      <p:grpSp>
        <p:nvGrpSpPr>
          <p:cNvPr id="453" name="Group 453"/>
          <p:cNvGrpSpPr/>
          <p:nvPr/>
        </p:nvGrpSpPr>
        <p:grpSpPr>
          <a:xfrm>
            <a:off x="6274351" y="2469164"/>
            <a:ext cx="2241002" cy="513002"/>
            <a:chOff x="0" y="-1"/>
            <a:chExt cx="2988000" cy="684002"/>
          </a:xfrm>
          <a:solidFill>
            <a:schemeClr val="accent2"/>
          </a:solidFill>
        </p:grpSpPr>
        <p:sp>
          <p:nvSpPr>
            <p:cNvPr id="451" name="Shape 451"/>
            <p:cNvSpPr/>
            <p:nvPr/>
          </p:nvSpPr>
          <p:spPr>
            <a:xfrm>
              <a:off x="0" y="-1"/>
              <a:ext cx="2988000"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pPr>
              <a:endParaRPr sz="1200" b="1" kern="0">
                <a:solidFill>
                  <a:srgbClr val="000000"/>
                </a:solidFill>
                <a:latin typeface="Calibri"/>
                <a:sym typeface="Calibri"/>
              </a:endParaRPr>
            </a:p>
          </p:txBody>
        </p:sp>
        <p:sp>
          <p:nvSpPr>
            <p:cNvPr id="452" name="Shape 452"/>
            <p:cNvSpPr/>
            <p:nvPr/>
          </p:nvSpPr>
          <p:spPr>
            <a:xfrm>
              <a:off x="0" y="231200"/>
              <a:ext cx="2988000"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a:latin typeface="Calibri"/>
                  <a:sym typeface="Calibri"/>
                </a:rPr>
                <a:t>…</a:t>
              </a:r>
              <a:r>
                <a:rPr sz="1200" kern="0" dirty="0" err="1">
                  <a:latin typeface="Calibri"/>
                  <a:sym typeface="Calibri"/>
                </a:rPr>
                <a:t>Di</a:t>
              </a:r>
              <a:r>
                <a:rPr lang="en-US" sz="1200" kern="0" dirty="0" err="1">
                  <a:latin typeface="Calibri"/>
                  <a:sym typeface="Calibri"/>
                </a:rPr>
                <a:t>t</a:t>
              </a:r>
              <a:r>
                <a:rPr lang="en-US" sz="1200" kern="0" dirty="0">
                  <a:latin typeface="Calibri"/>
                  <a:sym typeface="Calibri"/>
                </a:rPr>
                <a:t> </a:t>
              </a:r>
              <a:r>
                <a:rPr lang="en-US" sz="1200" kern="0" dirty="0" err="1">
                  <a:latin typeface="Calibri"/>
                  <a:sym typeface="Calibri"/>
                </a:rPr>
                <a:t>leidt</a:t>
              </a:r>
              <a:r>
                <a:rPr lang="en-US" sz="1200" kern="0" dirty="0">
                  <a:latin typeface="Calibri"/>
                  <a:sym typeface="Calibri"/>
                </a:rPr>
                <a:t> t</a:t>
              </a:r>
              <a:r>
                <a:rPr sz="1200" kern="0" dirty="0">
                  <a:latin typeface="Calibri"/>
                  <a:sym typeface="Calibri"/>
                </a:rPr>
                <a:t>ot </a:t>
              </a:r>
              <a:r>
                <a:rPr sz="1200" kern="0" dirty="0" err="1">
                  <a:latin typeface="Calibri"/>
                  <a:sym typeface="Calibri"/>
                </a:rPr>
                <a:t>kostenbesparingen</a:t>
              </a:r>
              <a:endParaRPr sz="1200" kern="0" dirty="0">
                <a:latin typeface="Calibri"/>
                <a:sym typeface="Calibri"/>
              </a:endParaRPr>
            </a:p>
          </p:txBody>
        </p:sp>
      </p:grpSp>
      <p:sp>
        <p:nvSpPr>
          <p:cNvPr id="454" name="Shape 454"/>
          <p:cNvSpPr/>
          <p:nvPr/>
        </p:nvSpPr>
        <p:spPr>
          <a:xfrm>
            <a:off x="6274351" y="2967287"/>
            <a:ext cx="2241002" cy="2671434"/>
          </a:xfrm>
          <a:prstGeom prst="rect">
            <a:avLst/>
          </a:prstGeom>
          <a:solidFill>
            <a:srgbClr val="FFFFFF"/>
          </a:solidFill>
          <a:ln w="9525" cap="flat">
            <a:solidFill>
              <a:schemeClr val="accent2"/>
            </a:solidFill>
            <a:prstDash val="solid"/>
            <a:miter lim="800000"/>
            <a:tailEnd type="triangle" w="med" len="med"/>
          </a:ln>
          <a:effectLst/>
        </p:spPr>
        <p:txBody>
          <a:bodyPr wrap="square" lIns="34289" tIns="34289" rIns="34289" bIns="34289" numCol="1" anchor="ctr">
            <a:noAutofit/>
          </a:bodyPr>
          <a:lstStyle/>
          <a:p>
            <a:pPr marL="214313" indent="-214313" defTabSz="685800" hangingPunct="0">
              <a:buSzPct val="100000"/>
              <a:buFont typeface="Arial"/>
              <a:buChar char="•"/>
              <a:defRPr sz="1600"/>
            </a:pPr>
            <a:r>
              <a:rPr lang="nl-NL" sz="1200" kern="0" dirty="0">
                <a:solidFill>
                  <a:srgbClr val="000000"/>
                </a:solidFill>
                <a:latin typeface="Calibri"/>
                <a:sym typeface="Calibri"/>
              </a:rPr>
              <a:t>€1.150 euro besparing aan verpleeghuiszorg voor elke week dat iemand met dementie langer thuis woont¹</a:t>
            </a:r>
          </a:p>
          <a:p>
            <a:pPr marL="214313" indent="-214313" defTabSz="685800" hangingPunct="0">
              <a:buSzPct val="100000"/>
              <a:buFont typeface="Arial"/>
              <a:buChar char="•"/>
              <a:defRPr sz="1600"/>
            </a:pPr>
            <a:endParaRPr lang="nl-NL" sz="1200" kern="0" dirty="0">
              <a:solidFill>
                <a:srgbClr val="000000"/>
              </a:solidFill>
              <a:latin typeface="Calibri"/>
              <a:sym typeface="Calibri"/>
            </a:endParaRPr>
          </a:p>
          <a:p>
            <a:pPr marL="214313" indent="-214313" defTabSz="685800" hangingPunct="0">
              <a:buSzPct val="100000"/>
              <a:buFont typeface="Arial"/>
              <a:buChar char="•"/>
              <a:defRPr sz="1600"/>
            </a:pPr>
            <a:r>
              <a:rPr lang="nl-NL" sz="1200" kern="0" dirty="0">
                <a:solidFill>
                  <a:srgbClr val="000000"/>
                </a:solidFill>
                <a:latin typeface="Calibri"/>
                <a:sym typeface="Calibri"/>
              </a:rPr>
              <a:t>€77,6 miljoen besparing door één week langer thuis wonen van 67.500 mensen met dementie, dit is 25% van de 270.000 mensen dementie die naar verpleeghuis gaan</a:t>
            </a:r>
          </a:p>
          <a:p>
            <a:pPr marL="214313" indent="-214313" defTabSz="685800" hangingPunct="0">
              <a:buSzPct val="100000"/>
              <a:buFont typeface="Arial"/>
              <a:buChar char="•"/>
              <a:defRPr sz="1600"/>
            </a:pPr>
            <a:endParaRPr lang="nl-NL" sz="1200" kern="0" dirty="0">
              <a:solidFill>
                <a:srgbClr val="000000"/>
              </a:solidFill>
              <a:latin typeface="Calibri"/>
              <a:sym typeface="Calibri"/>
            </a:endParaRPr>
          </a:p>
          <a:p>
            <a:pPr marL="214313" indent="-214313" defTabSz="685800" hangingPunct="0">
              <a:buSzPct val="100000"/>
              <a:buFont typeface="Arial"/>
              <a:buChar char="•"/>
              <a:defRPr sz="1600"/>
            </a:pPr>
            <a:endParaRPr lang="nl-NL" sz="1200" kern="0" dirty="0">
              <a:solidFill>
                <a:srgbClr val="000000"/>
              </a:solidFill>
              <a:latin typeface="Calibri"/>
              <a:sym typeface="Calibri"/>
            </a:endParaRPr>
          </a:p>
          <a:p>
            <a:pPr marL="214313" indent="-214313" defTabSz="685800" hangingPunct="0">
              <a:buSzPct val="100000"/>
              <a:buFont typeface="Arial"/>
              <a:buChar char="•"/>
              <a:defRPr sz="1600"/>
            </a:pPr>
            <a:endParaRPr lang="nl-NL" sz="1200" kern="0" dirty="0">
              <a:solidFill>
                <a:srgbClr val="000000"/>
              </a:solidFill>
              <a:latin typeface="Calibri"/>
              <a:sym typeface="Calibri"/>
            </a:endParaRPr>
          </a:p>
        </p:txBody>
      </p:sp>
      <p:sp>
        <p:nvSpPr>
          <p:cNvPr id="460" name="Shape 460"/>
          <p:cNvSpPr/>
          <p:nvPr/>
        </p:nvSpPr>
        <p:spPr>
          <a:xfrm>
            <a:off x="3459904" y="2924405"/>
            <a:ext cx="2246606" cy="2714316"/>
          </a:xfrm>
          <a:prstGeom prst="rect">
            <a:avLst/>
          </a:prstGeom>
          <a:solidFill>
            <a:srgbClr val="FFFFFF"/>
          </a:solidFill>
          <a:ln w="9525" cap="flat">
            <a:solidFill>
              <a:schemeClr val="accent2"/>
            </a:solidFill>
            <a:prstDash val="solid"/>
            <a:miter lim="800000"/>
            <a:tailEnd type="triangle" w="med" len="med"/>
          </a:ln>
          <a:effectLst/>
        </p:spPr>
        <p:txBody>
          <a:bodyPr wrap="square" lIns="34289" tIns="34289" rIns="34289" bIns="34289" numCol="1" anchor="ctr">
            <a:noAutofit/>
          </a:bodyPr>
          <a:lstStyle/>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Cliënten blijven beter en daardoor langer thuis:</a:t>
            </a:r>
          </a:p>
          <a:p>
            <a:pPr marL="557213" lvl="1" indent="-214313" defTabSz="685800" hangingPunct="0">
              <a:buFont typeface="Arial" panose="020B0604020202020204" pitchFamily="34" charset="0"/>
              <a:buChar char="‒"/>
            </a:pPr>
            <a:r>
              <a:rPr lang="nl-NL" sz="1200" kern="0" dirty="0">
                <a:solidFill>
                  <a:srgbClr val="000000"/>
                </a:solidFill>
                <a:latin typeface="Calibri"/>
                <a:sym typeface="Calibri"/>
              </a:rPr>
              <a:t>Betere omgang met dementie</a:t>
            </a:r>
          </a:p>
          <a:p>
            <a:pPr marL="557213" lvl="1" indent="-214313" defTabSz="685800" hangingPunct="0">
              <a:buFont typeface="Arial" panose="020B0604020202020204" pitchFamily="34" charset="0"/>
              <a:buChar char="‒"/>
            </a:pPr>
            <a:r>
              <a:rPr lang="nl-NL" sz="1200" kern="0" dirty="0">
                <a:solidFill>
                  <a:srgbClr val="000000"/>
                </a:solidFill>
                <a:latin typeface="Calibri"/>
                <a:sym typeface="Calibri"/>
              </a:rPr>
              <a:t>Mantelzorgers houden de zorg langer vol</a:t>
            </a: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Cliënten hebben minder medische zorg nodig als zij beter thuis wonen:</a:t>
            </a:r>
          </a:p>
          <a:p>
            <a:pPr marL="600075" lvl="1" indent="-257175" defTabSz="685800" hangingPunct="0">
              <a:buFont typeface="Arial" panose="020B0604020202020204" pitchFamily="34" charset="0"/>
              <a:buChar char="‒"/>
            </a:pPr>
            <a:r>
              <a:rPr lang="nl-NL" sz="1200" kern="0" dirty="0">
                <a:solidFill>
                  <a:srgbClr val="000000"/>
                </a:solidFill>
                <a:latin typeface="Calibri"/>
                <a:sym typeface="Calibri"/>
              </a:rPr>
              <a:t>Minder bezoeken aan artsen</a:t>
            </a:r>
          </a:p>
          <a:p>
            <a:pPr marL="600075" lvl="1" indent="-257175" defTabSz="685800" hangingPunct="0">
              <a:buFont typeface="Arial" panose="020B0604020202020204" pitchFamily="34" charset="0"/>
              <a:buChar char="‒"/>
            </a:pPr>
            <a:r>
              <a:rPr lang="nl-NL" sz="1200" kern="0" dirty="0">
                <a:solidFill>
                  <a:srgbClr val="000000"/>
                </a:solidFill>
                <a:latin typeface="Calibri"/>
                <a:sym typeface="Calibri"/>
              </a:rPr>
              <a:t>Minder crisisopnames</a:t>
            </a: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p:txBody>
      </p:sp>
      <p:sp>
        <p:nvSpPr>
          <p:cNvPr id="466" name="Shape 466"/>
          <p:cNvSpPr/>
          <p:nvPr/>
        </p:nvSpPr>
        <p:spPr>
          <a:xfrm rot="5400000">
            <a:off x="2911459" y="2645650"/>
            <a:ext cx="512747" cy="159266"/>
          </a:xfrm>
          <a:prstGeom prst="triangle">
            <a:avLst/>
          </a:prstGeom>
          <a:solidFill>
            <a:schemeClr val="accent6">
              <a:lumMod val="60000"/>
              <a:lumOff val="40000"/>
            </a:schemeClr>
          </a:solidFill>
          <a:ln w="12700">
            <a:miter lim="400000"/>
          </a:ln>
        </p:spPr>
        <p:txBody>
          <a:bodyPr lIns="34289" rIns="34289" anchor="ctr"/>
          <a:lstStyle/>
          <a:p>
            <a:pPr defTabSz="685800" hangingPunct="0">
              <a:defRPr sz="1400"/>
            </a:pPr>
            <a:endParaRPr sz="1050" kern="0">
              <a:solidFill>
                <a:srgbClr val="000000"/>
              </a:solidFill>
              <a:latin typeface="Calibri"/>
              <a:sym typeface="Calibri"/>
            </a:endParaRPr>
          </a:p>
        </p:txBody>
      </p:sp>
      <p:sp>
        <p:nvSpPr>
          <p:cNvPr id="467" name="Shape 467"/>
          <p:cNvSpPr/>
          <p:nvPr/>
        </p:nvSpPr>
        <p:spPr>
          <a:xfrm rot="5400000">
            <a:off x="5729854" y="2645651"/>
            <a:ext cx="512746" cy="159266"/>
          </a:xfrm>
          <a:prstGeom prst="triangle">
            <a:avLst/>
          </a:prstGeom>
          <a:solidFill>
            <a:schemeClr val="accent6">
              <a:lumMod val="60000"/>
              <a:lumOff val="40000"/>
            </a:schemeClr>
          </a:solidFill>
          <a:ln w="12700">
            <a:miter lim="400000"/>
          </a:ln>
        </p:spPr>
        <p:txBody>
          <a:bodyPr lIns="34289" rIns="34289" anchor="ctr"/>
          <a:lstStyle/>
          <a:p>
            <a:pPr defTabSz="685800" hangingPunct="0">
              <a:defRPr sz="1400"/>
            </a:pPr>
            <a:endParaRPr sz="1050" kern="0">
              <a:solidFill>
                <a:srgbClr val="000000"/>
              </a:solidFill>
              <a:latin typeface="Calibri"/>
              <a:sym typeface="Calibri"/>
            </a:endParaRPr>
          </a:p>
        </p:txBody>
      </p:sp>
      <p:grpSp>
        <p:nvGrpSpPr>
          <p:cNvPr id="470" name="Group 470"/>
          <p:cNvGrpSpPr/>
          <p:nvPr/>
        </p:nvGrpSpPr>
        <p:grpSpPr>
          <a:xfrm>
            <a:off x="628649" y="5726704"/>
            <a:ext cx="6678933" cy="207747"/>
            <a:chOff x="0" y="154342"/>
            <a:chExt cx="8905241" cy="276995"/>
          </a:xfrm>
        </p:grpSpPr>
        <p:sp>
          <p:nvSpPr>
            <p:cNvPr id="468" name="Shape 468"/>
            <p:cNvSpPr/>
            <p:nvPr/>
          </p:nvSpPr>
          <p:spPr>
            <a:xfrm>
              <a:off x="0" y="162035"/>
              <a:ext cx="8905241" cy="224570"/>
            </a:xfrm>
            <a:prstGeom prst="rect">
              <a:avLst/>
            </a:prstGeom>
            <a:solidFill>
              <a:srgbClr val="FFFFFF"/>
            </a:solidFill>
            <a:ln w="12700" cap="flat">
              <a:noFill/>
              <a:miter lim="400000"/>
              <a:tailEnd type="triangle" w="med" len="med"/>
            </a:ln>
            <a:effectLst/>
          </p:spPr>
          <p:txBody>
            <a:bodyPr wrap="square" lIns="34289" tIns="34289" rIns="34289" bIns="34289" numCol="1" anchor="ctr">
              <a:noAutofit/>
            </a:bodyPr>
            <a:lstStyle/>
            <a:p>
              <a:pPr defTabSz="685800" hangingPunct="0">
                <a:defRPr>
                  <a:solidFill>
                    <a:srgbClr val="FFFFFF"/>
                  </a:solidFill>
                </a:defRPr>
              </a:pPr>
              <a:endParaRPr sz="1350" kern="0">
                <a:solidFill>
                  <a:srgbClr val="FFFFFF"/>
                </a:solidFill>
                <a:latin typeface="Calibri"/>
                <a:sym typeface="Calibri"/>
              </a:endParaRPr>
            </a:p>
          </p:txBody>
        </p:sp>
        <p:sp>
          <p:nvSpPr>
            <p:cNvPr id="469" name="Shape 469"/>
            <p:cNvSpPr/>
            <p:nvPr/>
          </p:nvSpPr>
          <p:spPr>
            <a:xfrm>
              <a:off x="0" y="154342"/>
              <a:ext cx="8905241" cy="276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685800" hangingPunct="0">
                <a:defRPr sz="1100" i="1"/>
              </a:pPr>
              <a:r>
                <a:rPr sz="900" i="1" kern="0" dirty="0">
                  <a:solidFill>
                    <a:srgbClr val="000000"/>
                  </a:solidFill>
                  <a:latin typeface="Calibri"/>
                  <a:sym typeface="Calibri"/>
                </a:rPr>
                <a:t>1) Bron: </a:t>
              </a:r>
              <a:r>
                <a:rPr lang="nl-NL" sz="900" i="1" kern="0" dirty="0" err="1">
                  <a:solidFill>
                    <a:srgbClr val="000000"/>
                  </a:solidFill>
                  <a:latin typeface="Calibri"/>
                  <a:sym typeface="Calibri"/>
                </a:rPr>
                <a:t>Actiz</a:t>
              </a:r>
              <a:r>
                <a:rPr lang="nl-NL" sz="900" i="1" kern="0" dirty="0">
                  <a:solidFill>
                    <a:srgbClr val="000000"/>
                  </a:solidFill>
                  <a:latin typeface="Calibri"/>
                  <a:sym typeface="Calibri"/>
                </a:rPr>
                <a:t> (2015) Feiten en Cijfers – €210 per dag per cliënt voor ZZP 5</a:t>
              </a:r>
              <a:endParaRPr lang="nl-NL" sz="900" i="1" kern="0" dirty="0">
                <a:solidFill>
                  <a:srgbClr val="FFFFFF"/>
                </a:solidFill>
                <a:latin typeface="Calibri"/>
                <a:sym typeface="Calibri"/>
              </a:endParaRPr>
            </a:p>
          </p:txBody>
        </p:sp>
      </p:grpSp>
      <p:sp>
        <p:nvSpPr>
          <p:cNvPr id="25" name="Shape 460"/>
          <p:cNvSpPr/>
          <p:nvPr/>
        </p:nvSpPr>
        <p:spPr>
          <a:xfrm>
            <a:off x="622745" y="2969232"/>
            <a:ext cx="2246606" cy="2714316"/>
          </a:xfrm>
          <a:prstGeom prst="rect">
            <a:avLst/>
          </a:prstGeom>
          <a:solidFill>
            <a:srgbClr val="FFFFFF"/>
          </a:solidFill>
          <a:ln w="9525" cap="flat">
            <a:solidFill>
              <a:schemeClr val="accent2"/>
            </a:solidFill>
            <a:prstDash val="solid"/>
            <a:miter lim="800000"/>
            <a:tailEnd type="triangle" w="med" len="med"/>
          </a:ln>
          <a:effectLst/>
        </p:spPr>
        <p:txBody>
          <a:bodyPr wrap="square" lIns="34289" tIns="34289" rIns="34289" bIns="34289" numCol="1" anchor="ctr">
            <a:noAutofit/>
          </a:bodyPr>
          <a:lstStyle/>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Minder angst</a:t>
            </a: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Meer acceptatie</a:t>
            </a: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Minder zoeken naar oplossingen in de systeemwereld</a:t>
            </a: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Beter voorbereid op wat gaat komen en daarop je leven inrichten</a:t>
            </a: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200" kern="0" dirty="0">
              <a:solidFill>
                <a:srgbClr val="000000"/>
              </a:solidFill>
              <a:latin typeface="Calibri"/>
              <a:sym typeface="Calibri"/>
            </a:endParaRPr>
          </a:p>
        </p:txBody>
      </p:sp>
    </p:spTree>
    <p:extLst>
      <p:ext uri="{BB962C8B-B14F-4D97-AF65-F5344CB8AC3E}">
        <p14:creationId xmlns:p14="http://schemas.microsoft.com/office/powerpoint/2010/main" val="351345737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title"/>
          </p:nvPr>
        </p:nvSpPr>
        <p:spPr>
          <a:xfrm>
            <a:off x="628650" y="1131095"/>
            <a:ext cx="7886700" cy="994172"/>
          </a:xfrm>
          <a:prstGeom prst="rect">
            <a:avLst/>
          </a:prstGeom>
        </p:spPr>
        <p:txBody>
          <a:bodyPr/>
          <a:lstStyle>
            <a:lvl1pPr>
              <a:defRPr sz="3200" i="1"/>
            </a:lvl1pPr>
          </a:lstStyle>
          <a:p>
            <a:r>
              <a:rPr dirty="0"/>
              <a:t>Maar </a:t>
            </a:r>
            <a:r>
              <a:rPr dirty="0" err="1"/>
              <a:t>doorpakken</a:t>
            </a:r>
            <a:r>
              <a:rPr dirty="0"/>
              <a:t> op de </a:t>
            </a:r>
            <a:r>
              <a:rPr lang="nl-NL" dirty="0"/>
              <a:t>S</a:t>
            </a:r>
            <a:r>
              <a:rPr dirty="0" err="1"/>
              <a:t>ociale</a:t>
            </a:r>
            <a:r>
              <a:rPr dirty="0"/>
              <a:t> </a:t>
            </a:r>
            <a:r>
              <a:rPr lang="nl-NL" dirty="0"/>
              <a:t>B</a:t>
            </a:r>
            <a:r>
              <a:rPr dirty="0" err="1"/>
              <a:t>enadering</a:t>
            </a:r>
            <a:r>
              <a:rPr dirty="0"/>
              <a:t> </a:t>
            </a:r>
            <a:r>
              <a:rPr dirty="0" err="1"/>
              <a:t>buiten</a:t>
            </a:r>
            <a:r>
              <a:rPr dirty="0"/>
              <a:t> </a:t>
            </a:r>
            <a:r>
              <a:rPr dirty="0" err="1"/>
              <a:t>een</a:t>
            </a:r>
            <a:r>
              <a:rPr dirty="0"/>
              <a:t> </a:t>
            </a:r>
            <a:r>
              <a:rPr dirty="0" err="1"/>
              <a:t>enkele</a:t>
            </a:r>
            <a:r>
              <a:rPr dirty="0"/>
              <a:t> </a:t>
            </a:r>
            <a:r>
              <a:rPr dirty="0" err="1"/>
              <a:t>p</a:t>
            </a:r>
            <a:r>
              <a:rPr lang="en-US" dirty="0" err="1"/>
              <a:t>roeftuin</a:t>
            </a:r>
            <a:r>
              <a:rPr dirty="0"/>
              <a:t> is </a:t>
            </a:r>
            <a:r>
              <a:rPr dirty="0" err="1"/>
              <a:t>geen</a:t>
            </a:r>
            <a:r>
              <a:rPr dirty="0"/>
              <a:t> sinecure</a:t>
            </a:r>
          </a:p>
        </p:txBody>
      </p:sp>
      <p:sp>
        <p:nvSpPr>
          <p:cNvPr id="475" name="Shape 475"/>
          <p:cNvSpPr/>
          <p:nvPr/>
        </p:nvSpPr>
        <p:spPr>
          <a:xfrm>
            <a:off x="639855" y="2110078"/>
            <a:ext cx="6105526" cy="3000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1000"/>
              </a:spcBef>
              <a:defRPr sz="2000" b="1"/>
            </a:lvl1pPr>
          </a:lstStyle>
          <a:p>
            <a:pPr defTabSz="685800" hangingPunct="0">
              <a:spcBef>
                <a:spcPts val="750"/>
              </a:spcBef>
            </a:pPr>
            <a:r>
              <a:rPr sz="1500" kern="0">
                <a:solidFill>
                  <a:srgbClr val="000000"/>
                </a:solidFill>
                <a:latin typeface="Calibri"/>
                <a:sym typeface="Calibri"/>
              </a:rPr>
              <a:t>Uitdagingen</a:t>
            </a:r>
          </a:p>
        </p:txBody>
      </p:sp>
      <p:grpSp>
        <p:nvGrpSpPr>
          <p:cNvPr id="478" name="Group 478"/>
          <p:cNvGrpSpPr/>
          <p:nvPr/>
        </p:nvGrpSpPr>
        <p:grpSpPr>
          <a:xfrm>
            <a:off x="714281" y="4133537"/>
            <a:ext cx="2434422" cy="513002"/>
            <a:chOff x="0" y="-1"/>
            <a:chExt cx="3245893" cy="684002"/>
          </a:xfrm>
          <a:solidFill>
            <a:schemeClr val="accent2"/>
          </a:solidFill>
        </p:grpSpPr>
        <p:sp>
          <p:nvSpPr>
            <p:cNvPr id="476" name="Shape 476"/>
            <p:cNvSpPr/>
            <p:nvPr/>
          </p:nvSpPr>
          <p:spPr>
            <a:xfrm>
              <a:off x="0" y="-1"/>
              <a:ext cx="3245893"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477" name="Shape 477"/>
            <p:cNvSpPr/>
            <p:nvPr/>
          </p:nvSpPr>
          <p:spPr>
            <a:xfrm>
              <a:off x="0" y="231200"/>
              <a:ext cx="3245893"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a:latin typeface="Calibri"/>
                  <a:sym typeface="Calibri"/>
                </a:rPr>
                <a:t>Verschillende regio’s </a:t>
              </a:r>
            </a:p>
          </p:txBody>
        </p:sp>
      </p:grpSp>
      <p:grpSp>
        <p:nvGrpSpPr>
          <p:cNvPr id="481" name="Group 481"/>
          <p:cNvGrpSpPr/>
          <p:nvPr/>
        </p:nvGrpSpPr>
        <p:grpSpPr>
          <a:xfrm>
            <a:off x="725639" y="2407169"/>
            <a:ext cx="2434422" cy="513002"/>
            <a:chOff x="0" y="-1"/>
            <a:chExt cx="3245893" cy="684002"/>
          </a:xfrm>
          <a:solidFill>
            <a:schemeClr val="accent2"/>
          </a:solidFill>
        </p:grpSpPr>
        <p:sp>
          <p:nvSpPr>
            <p:cNvPr id="479" name="Shape 479"/>
            <p:cNvSpPr/>
            <p:nvPr/>
          </p:nvSpPr>
          <p:spPr>
            <a:xfrm>
              <a:off x="0" y="-1"/>
              <a:ext cx="3245893"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a:solidFill>
                    <a:srgbClr val="FFFFFF"/>
                  </a:solidFill>
                </a:defRPr>
              </a:pPr>
              <a:endParaRPr sz="1200" kern="0">
                <a:solidFill>
                  <a:srgbClr val="FFFFFF"/>
                </a:solidFill>
                <a:latin typeface="Calibri"/>
                <a:sym typeface="Calibri"/>
              </a:endParaRPr>
            </a:p>
          </p:txBody>
        </p:sp>
        <p:sp>
          <p:nvSpPr>
            <p:cNvPr id="480" name="Shape 480"/>
            <p:cNvSpPr/>
            <p:nvPr/>
          </p:nvSpPr>
          <p:spPr>
            <a:xfrm>
              <a:off x="0" y="231200"/>
              <a:ext cx="3245893"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err="1">
                  <a:latin typeface="Calibri"/>
                  <a:sym typeface="Calibri"/>
                </a:rPr>
                <a:t>Geen</a:t>
              </a:r>
              <a:r>
                <a:rPr sz="1200" kern="0" dirty="0">
                  <a:latin typeface="Calibri"/>
                  <a:sym typeface="Calibri"/>
                </a:rPr>
                <a:t> </a:t>
              </a:r>
              <a:r>
                <a:rPr sz="1200" kern="0" dirty="0" err="1">
                  <a:latin typeface="Calibri"/>
                  <a:sym typeface="Calibri"/>
                </a:rPr>
                <a:t>betaaltitels</a:t>
              </a:r>
              <a:endParaRPr sz="1200" kern="0" dirty="0">
                <a:latin typeface="Calibri"/>
                <a:sym typeface="Calibri"/>
              </a:endParaRPr>
            </a:p>
          </p:txBody>
        </p:sp>
      </p:grpSp>
      <p:grpSp>
        <p:nvGrpSpPr>
          <p:cNvPr id="484" name="Group 484"/>
          <p:cNvGrpSpPr/>
          <p:nvPr/>
        </p:nvGrpSpPr>
        <p:grpSpPr>
          <a:xfrm>
            <a:off x="725641" y="2981113"/>
            <a:ext cx="2434421" cy="513002"/>
            <a:chOff x="0" y="-1"/>
            <a:chExt cx="3245893" cy="684002"/>
          </a:xfrm>
          <a:solidFill>
            <a:schemeClr val="accent2"/>
          </a:solidFill>
        </p:grpSpPr>
        <p:sp>
          <p:nvSpPr>
            <p:cNvPr id="482" name="Shape 482"/>
            <p:cNvSpPr/>
            <p:nvPr/>
          </p:nvSpPr>
          <p:spPr>
            <a:xfrm>
              <a:off x="0" y="-1"/>
              <a:ext cx="3245893"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pPr>
              <a:endParaRPr sz="1200" b="1" kern="0">
                <a:solidFill>
                  <a:srgbClr val="000000"/>
                </a:solidFill>
                <a:latin typeface="Calibri"/>
                <a:sym typeface="Calibri"/>
              </a:endParaRPr>
            </a:p>
          </p:txBody>
        </p:sp>
        <p:sp>
          <p:nvSpPr>
            <p:cNvPr id="483" name="Shape 483"/>
            <p:cNvSpPr/>
            <p:nvPr/>
          </p:nvSpPr>
          <p:spPr>
            <a:xfrm>
              <a:off x="0" y="231200"/>
              <a:ext cx="3245893"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a:latin typeface="Calibri"/>
                  <a:sym typeface="Calibri"/>
                </a:rPr>
                <a:t>Verschillende financiers </a:t>
              </a:r>
            </a:p>
          </p:txBody>
        </p:sp>
      </p:grpSp>
      <p:grpSp>
        <p:nvGrpSpPr>
          <p:cNvPr id="487" name="Group 487"/>
          <p:cNvGrpSpPr/>
          <p:nvPr/>
        </p:nvGrpSpPr>
        <p:grpSpPr>
          <a:xfrm>
            <a:off x="714281" y="4691403"/>
            <a:ext cx="2434422" cy="513002"/>
            <a:chOff x="0" y="-1"/>
            <a:chExt cx="3245893" cy="684002"/>
          </a:xfrm>
          <a:solidFill>
            <a:schemeClr val="accent2"/>
          </a:solidFill>
        </p:grpSpPr>
        <p:sp>
          <p:nvSpPr>
            <p:cNvPr id="485" name="Shape 485"/>
            <p:cNvSpPr/>
            <p:nvPr/>
          </p:nvSpPr>
          <p:spPr>
            <a:xfrm>
              <a:off x="0" y="-1"/>
              <a:ext cx="3245893"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486" name="Shape 486"/>
            <p:cNvSpPr/>
            <p:nvPr/>
          </p:nvSpPr>
          <p:spPr>
            <a:xfrm>
              <a:off x="0" y="231200"/>
              <a:ext cx="3245893"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a:latin typeface="Calibri"/>
                  <a:sym typeface="Calibri"/>
                </a:rPr>
                <a:t>Buy-in </a:t>
              </a:r>
              <a:r>
                <a:rPr sz="1200" kern="0" dirty="0" err="1">
                  <a:latin typeface="Calibri"/>
                  <a:sym typeface="Calibri"/>
                </a:rPr>
                <a:t>zorgorganisaties</a:t>
              </a:r>
              <a:endParaRPr sz="1200" kern="0" dirty="0">
                <a:latin typeface="Calibri"/>
                <a:sym typeface="Calibri"/>
              </a:endParaRPr>
            </a:p>
          </p:txBody>
        </p:sp>
      </p:grpSp>
      <p:grpSp>
        <p:nvGrpSpPr>
          <p:cNvPr id="490" name="Group 490"/>
          <p:cNvGrpSpPr/>
          <p:nvPr/>
        </p:nvGrpSpPr>
        <p:grpSpPr>
          <a:xfrm>
            <a:off x="710740" y="3553723"/>
            <a:ext cx="2434422" cy="513002"/>
            <a:chOff x="0" y="-1"/>
            <a:chExt cx="3245893" cy="684002"/>
          </a:xfrm>
          <a:solidFill>
            <a:schemeClr val="accent2"/>
          </a:solidFill>
        </p:grpSpPr>
        <p:sp>
          <p:nvSpPr>
            <p:cNvPr id="488" name="Shape 488"/>
            <p:cNvSpPr/>
            <p:nvPr/>
          </p:nvSpPr>
          <p:spPr>
            <a:xfrm>
              <a:off x="0" y="-1"/>
              <a:ext cx="3245893"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489" name="Shape 489"/>
            <p:cNvSpPr/>
            <p:nvPr/>
          </p:nvSpPr>
          <p:spPr>
            <a:xfrm>
              <a:off x="0" y="231200"/>
              <a:ext cx="3245893"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lang="en-US" sz="1200" kern="0" dirty="0" err="1">
                  <a:latin typeface="Calibri"/>
                  <a:sym typeface="Calibri"/>
                </a:rPr>
                <a:t>Systeem</a:t>
              </a:r>
              <a:r>
                <a:rPr lang="en-US" sz="1200" kern="0" dirty="0">
                  <a:latin typeface="Calibri"/>
                  <a:sym typeface="Calibri"/>
                </a:rPr>
                <a:t> </a:t>
              </a:r>
              <a:r>
                <a:rPr lang="en-US" sz="1200" kern="0" dirty="0" err="1">
                  <a:latin typeface="Calibri"/>
                  <a:sym typeface="Calibri"/>
                </a:rPr>
                <a:t>opnieuw</a:t>
              </a:r>
              <a:r>
                <a:rPr lang="en-US" sz="1200" kern="0" dirty="0">
                  <a:latin typeface="Calibri"/>
                  <a:sym typeface="Calibri"/>
                </a:rPr>
                <a:t> </a:t>
              </a:r>
              <a:r>
                <a:rPr lang="en-US" sz="1200" kern="0" dirty="0" err="1">
                  <a:latin typeface="Calibri"/>
                  <a:sym typeface="Calibri"/>
                </a:rPr>
                <a:t>inrichten</a:t>
              </a:r>
              <a:endParaRPr sz="1200" kern="0" dirty="0">
                <a:latin typeface="Calibri"/>
                <a:sym typeface="Calibri"/>
              </a:endParaRPr>
            </a:p>
          </p:txBody>
        </p:sp>
      </p:grpSp>
      <p:grpSp>
        <p:nvGrpSpPr>
          <p:cNvPr id="493" name="Group 493"/>
          <p:cNvGrpSpPr/>
          <p:nvPr/>
        </p:nvGrpSpPr>
        <p:grpSpPr>
          <a:xfrm>
            <a:off x="3353591" y="3553723"/>
            <a:ext cx="5146863" cy="513002"/>
            <a:chOff x="0" y="-1"/>
            <a:chExt cx="6862482" cy="684002"/>
          </a:xfrm>
          <a:solidFill>
            <a:schemeClr val="accent2">
              <a:lumMod val="40000"/>
              <a:lumOff val="60000"/>
            </a:schemeClr>
          </a:solidFill>
        </p:grpSpPr>
        <p:sp>
          <p:nvSpPr>
            <p:cNvPr id="491" name="Shape 491"/>
            <p:cNvSpPr/>
            <p:nvPr/>
          </p:nvSpPr>
          <p:spPr>
            <a:xfrm>
              <a:off x="0" y="-1"/>
              <a:ext cx="6862482"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defTabSz="685800" hangingPunct="0">
                <a:lnSpc>
                  <a:spcPct val="90000"/>
                </a:lnSpc>
                <a:spcBef>
                  <a:spcPts val="225"/>
                </a:spcBef>
                <a:defRPr sz="1100"/>
              </a:pPr>
              <a:endParaRPr sz="825" kern="0">
                <a:solidFill>
                  <a:srgbClr val="000000"/>
                </a:solidFill>
                <a:latin typeface="Calibri"/>
                <a:sym typeface="Calibri"/>
              </a:endParaRPr>
            </a:p>
          </p:txBody>
        </p:sp>
        <p:sp>
          <p:nvSpPr>
            <p:cNvPr id="492" name="Shape 492"/>
            <p:cNvSpPr/>
            <p:nvPr/>
          </p:nvSpPr>
          <p:spPr>
            <a:xfrm>
              <a:off x="0" y="120400"/>
              <a:ext cx="6862482" cy="4431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107999" indent="-107999">
                <a:lnSpc>
                  <a:spcPct val="90000"/>
                </a:lnSpc>
                <a:spcBef>
                  <a:spcPts val="300"/>
                </a:spcBef>
                <a:buSzPct val="100000"/>
                <a:buFont typeface="Arial"/>
                <a:buChar char="•"/>
                <a:defRPr sz="1600"/>
              </a:lvl1pPr>
            </a:lstStyle>
            <a:p>
              <a:pPr marL="80999" indent="-80999" defTabSz="685800" hangingPunct="0">
                <a:spcBef>
                  <a:spcPts val="225"/>
                </a:spcBef>
              </a:pPr>
              <a:r>
                <a:rPr sz="1200" kern="0" dirty="0">
                  <a:solidFill>
                    <a:srgbClr val="000000"/>
                  </a:solidFill>
                  <a:latin typeface="Calibri"/>
                  <a:sym typeface="Calibri"/>
                </a:rPr>
                <a:t>Realiseren van opschaling </a:t>
              </a:r>
              <a:r>
                <a:rPr lang="nl-NL" sz="1200" kern="0" dirty="0">
                  <a:solidFill>
                    <a:srgbClr val="000000"/>
                  </a:solidFill>
                  <a:latin typeface="Calibri"/>
                  <a:sym typeface="Calibri"/>
                </a:rPr>
                <a:t>SBD </a:t>
              </a:r>
              <a:r>
                <a:rPr sz="1200" kern="0" dirty="0">
                  <a:solidFill>
                    <a:srgbClr val="000000"/>
                  </a:solidFill>
                  <a:latin typeface="Calibri"/>
                  <a:sym typeface="Calibri"/>
                </a:rPr>
                <a:t>vraagt om herontwerpen van </a:t>
              </a:r>
              <a:r>
                <a:rPr lang="nl-NL" sz="1200" kern="0" dirty="0">
                  <a:solidFill>
                    <a:srgbClr val="000000"/>
                  </a:solidFill>
                  <a:latin typeface="Calibri"/>
                  <a:sym typeface="Calibri"/>
                </a:rPr>
                <a:t>(zorg)</a:t>
              </a:r>
              <a:r>
                <a:rPr sz="1200" kern="0" dirty="0">
                  <a:solidFill>
                    <a:srgbClr val="000000"/>
                  </a:solidFill>
                  <a:latin typeface="Calibri"/>
                  <a:sym typeface="Calibri"/>
                </a:rPr>
                <a:t>systemen, </a:t>
              </a:r>
              <a:r>
                <a:rPr lang="nl-NL" sz="1200" kern="0" dirty="0">
                  <a:solidFill>
                    <a:srgbClr val="000000"/>
                  </a:solidFill>
                  <a:latin typeface="Calibri"/>
                  <a:sym typeface="Calibri"/>
                </a:rPr>
                <a:t>bekostiging, </a:t>
              </a:r>
              <a:r>
                <a:rPr sz="1200" kern="0" dirty="0">
                  <a:solidFill>
                    <a:srgbClr val="000000"/>
                  </a:solidFill>
                  <a:latin typeface="Calibri"/>
                  <a:sym typeface="Calibri"/>
                </a:rPr>
                <a:t>organisaties en processen </a:t>
              </a:r>
            </a:p>
          </p:txBody>
        </p:sp>
      </p:grpSp>
      <p:grpSp>
        <p:nvGrpSpPr>
          <p:cNvPr id="496" name="Group 496"/>
          <p:cNvGrpSpPr/>
          <p:nvPr/>
        </p:nvGrpSpPr>
        <p:grpSpPr>
          <a:xfrm>
            <a:off x="3357133" y="4133537"/>
            <a:ext cx="5146862" cy="513002"/>
            <a:chOff x="0" y="-1"/>
            <a:chExt cx="6862482" cy="684002"/>
          </a:xfrm>
          <a:solidFill>
            <a:schemeClr val="accent2">
              <a:lumMod val="40000"/>
              <a:lumOff val="60000"/>
            </a:schemeClr>
          </a:solidFill>
        </p:grpSpPr>
        <p:sp>
          <p:nvSpPr>
            <p:cNvPr id="494" name="Shape 494"/>
            <p:cNvSpPr/>
            <p:nvPr/>
          </p:nvSpPr>
          <p:spPr>
            <a:xfrm>
              <a:off x="0" y="-1"/>
              <a:ext cx="6862482"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defTabSz="685800" hangingPunct="0">
                <a:lnSpc>
                  <a:spcPct val="90000"/>
                </a:lnSpc>
                <a:defRPr sz="1100"/>
              </a:pPr>
              <a:endParaRPr sz="825" kern="0">
                <a:solidFill>
                  <a:srgbClr val="000000"/>
                </a:solidFill>
                <a:latin typeface="Calibri"/>
                <a:sym typeface="Calibri"/>
              </a:endParaRPr>
            </a:p>
          </p:txBody>
        </p:sp>
        <p:sp>
          <p:nvSpPr>
            <p:cNvPr id="495" name="Shape 495"/>
            <p:cNvSpPr/>
            <p:nvPr/>
          </p:nvSpPr>
          <p:spPr>
            <a:xfrm>
              <a:off x="0" y="120400"/>
              <a:ext cx="6862482" cy="4431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107999" indent="-107999">
                <a:lnSpc>
                  <a:spcPct val="90000"/>
                </a:lnSpc>
                <a:buClr>
                  <a:srgbClr val="000000"/>
                </a:buClr>
                <a:buSzPct val="100000"/>
                <a:buFont typeface="Arial"/>
                <a:buChar char="•"/>
                <a:defRPr sz="1600"/>
              </a:lvl1pPr>
            </a:lstStyle>
            <a:p>
              <a:pPr marL="80999" indent="-80999" defTabSz="685800" hangingPunct="0"/>
              <a:r>
                <a:rPr sz="1200" kern="0" dirty="0">
                  <a:solidFill>
                    <a:srgbClr val="000000"/>
                  </a:solidFill>
                  <a:latin typeface="Calibri"/>
                  <a:sym typeface="Calibri"/>
                </a:rPr>
                <a:t>De aanpak moet in de </a:t>
              </a:r>
              <a:r>
                <a:rPr sz="1200" kern="0" dirty="0" err="1">
                  <a:solidFill>
                    <a:srgbClr val="000000"/>
                  </a:solidFill>
                  <a:latin typeface="Calibri"/>
                  <a:sym typeface="Calibri"/>
                </a:rPr>
                <a:t>prakt</a:t>
              </a:r>
              <a:r>
                <a:rPr lang="en-US" sz="1200" kern="0" dirty="0" err="1">
                  <a:solidFill>
                    <a:srgbClr val="000000"/>
                  </a:solidFill>
                  <a:latin typeface="Calibri"/>
                  <a:sym typeface="Calibri"/>
                </a:rPr>
                <a:t>ijk</a:t>
              </a:r>
              <a:r>
                <a:rPr lang="en-US" sz="1200" kern="0" dirty="0">
                  <a:solidFill>
                    <a:srgbClr val="000000"/>
                  </a:solidFill>
                  <a:latin typeface="Calibri"/>
                  <a:sym typeface="Calibri"/>
                </a:rPr>
                <a:t> met de </a:t>
              </a:r>
              <a:r>
                <a:rPr lang="en-US" sz="1200" kern="0" dirty="0" err="1">
                  <a:solidFill>
                    <a:srgbClr val="000000"/>
                  </a:solidFill>
                  <a:latin typeface="Calibri"/>
                  <a:sym typeface="Calibri"/>
                </a:rPr>
                <a:t>zorgprofessionals</a:t>
              </a:r>
              <a:r>
                <a:rPr lang="en-US" sz="1200" kern="0" dirty="0">
                  <a:solidFill>
                    <a:srgbClr val="000000"/>
                  </a:solidFill>
                  <a:latin typeface="Calibri"/>
                  <a:sym typeface="Calibri"/>
                </a:rPr>
                <a:t> </a:t>
              </a:r>
              <a:r>
                <a:rPr sz="1200" kern="0" dirty="0" err="1">
                  <a:solidFill>
                    <a:srgbClr val="000000"/>
                  </a:solidFill>
                  <a:latin typeface="Calibri"/>
                  <a:sym typeface="Calibri"/>
                </a:rPr>
                <a:t>worden</a:t>
              </a:r>
              <a:r>
                <a:rPr sz="1200" kern="0" dirty="0">
                  <a:solidFill>
                    <a:srgbClr val="000000"/>
                  </a:solidFill>
                  <a:latin typeface="Calibri"/>
                  <a:sym typeface="Calibri"/>
                </a:rPr>
                <a:t> verfijnd en </a:t>
              </a:r>
              <a:r>
                <a:rPr lang="nl-NL" sz="1200" kern="0" dirty="0">
                  <a:solidFill>
                    <a:srgbClr val="000000"/>
                  </a:solidFill>
                  <a:latin typeface="Calibri"/>
                  <a:sym typeface="Calibri"/>
                </a:rPr>
                <a:t>vraagt om meerdere proeftuinen in het land</a:t>
              </a:r>
              <a:endParaRPr sz="1200" kern="0" dirty="0">
                <a:solidFill>
                  <a:srgbClr val="000000"/>
                </a:solidFill>
                <a:latin typeface="Calibri"/>
                <a:sym typeface="Calibri"/>
              </a:endParaRPr>
            </a:p>
          </p:txBody>
        </p:sp>
      </p:grpSp>
      <p:grpSp>
        <p:nvGrpSpPr>
          <p:cNvPr id="499" name="Group 499"/>
          <p:cNvGrpSpPr/>
          <p:nvPr/>
        </p:nvGrpSpPr>
        <p:grpSpPr>
          <a:xfrm>
            <a:off x="3368489" y="2407169"/>
            <a:ext cx="5146863" cy="513002"/>
            <a:chOff x="0" y="-1"/>
            <a:chExt cx="6862482" cy="684002"/>
          </a:xfrm>
          <a:solidFill>
            <a:schemeClr val="accent2">
              <a:lumMod val="40000"/>
              <a:lumOff val="60000"/>
            </a:schemeClr>
          </a:solidFill>
        </p:grpSpPr>
        <p:sp>
          <p:nvSpPr>
            <p:cNvPr id="497" name="Shape 497"/>
            <p:cNvSpPr/>
            <p:nvPr/>
          </p:nvSpPr>
          <p:spPr>
            <a:xfrm>
              <a:off x="0" y="-1"/>
              <a:ext cx="6862482"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defTabSz="685800" hangingPunct="0">
                <a:lnSpc>
                  <a:spcPct val="90000"/>
                </a:lnSpc>
                <a:defRPr sz="1600"/>
              </a:pPr>
              <a:endParaRPr sz="1200" kern="0">
                <a:solidFill>
                  <a:srgbClr val="000000"/>
                </a:solidFill>
                <a:latin typeface="Calibri"/>
                <a:sym typeface="Calibri"/>
              </a:endParaRPr>
            </a:p>
          </p:txBody>
        </p:sp>
        <p:sp>
          <p:nvSpPr>
            <p:cNvPr id="498" name="Shape 498"/>
            <p:cNvSpPr/>
            <p:nvPr/>
          </p:nvSpPr>
          <p:spPr>
            <a:xfrm>
              <a:off x="0" y="120400"/>
              <a:ext cx="6862482" cy="4431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107999" indent="-107999">
                <a:lnSpc>
                  <a:spcPct val="90000"/>
                </a:lnSpc>
                <a:buClr>
                  <a:srgbClr val="000000"/>
                </a:buClr>
                <a:buSzPct val="100000"/>
                <a:buFont typeface="Arial"/>
                <a:buChar char="•"/>
                <a:defRPr sz="1600"/>
              </a:lvl1pPr>
            </a:lstStyle>
            <a:p>
              <a:pPr marL="80999" indent="-80999" defTabSz="685800" hangingPunct="0"/>
              <a:r>
                <a:rPr sz="1200" kern="0" dirty="0">
                  <a:solidFill>
                    <a:srgbClr val="000000"/>
                  </a:solidFill>
                  <a:latin typeface="Calibri"/>
                  <a:sym typeface="Calibri"/>
                </a:rPr>
                <a:t>De </a:t>
              </a:r>
              <a:r>
                <a:rPr lang="nl-NL" sz="1200" kern="0" dirty="0">
                  <a:solidFill>
                    <a:srgbClr val="000000"/>
                  </a:solidFill>
                  <a:latin typeface="Calibri"/>
                  <a:sym typeface="Calibri"/>
                </a:rPr>
                <a:t>S</a:t>
              </a:r>
              <a:r>
                <a:rPr sz="1200" kern="0" dirty="0">
                  <a:solidFill>
                    <a:srgbClr val="000000"/>
                  </a:solidFill>
                  <a:latin typeface="Calibri"/>
                  <a:sym typeface="Calibri"/>
                </a:rPr>
                <a:t>ociale </a:t>
              </a:r>
              <a:r>
                <a:rPr lang="nl-NL" sz="1200" kern="0" dirty="0">
                  <a:solidFill>
                    <a:srgbClr val="000000"/>
                  </a:solidFill>
                  <a:latin typeface="Calibri"/>
                  <a:sym typeface="Calibri"/>
                </a:rPr>
                <a:t>B</a:t>
              </a:r>
              <a:r>
                <a:rPr sz="1200" kern="0" dirty="0">
                  <a:solidFill>
                    <a:srgbClr val="000000"/>
                  </a:solidFill>
                  <a:latin typeface="Calibri"/>
                  <a:sym typeface="Calibri"/>
                </a:rPr>
                <a:t>enadering vraagt om </a:t>
              </a:r>
              <a:r>
                <a:rPr lang="nl-NL" sz="1200" kern="0" dirty="0">
                  <a:solidFill>
                    <a:srgbClr val="000000"/>
                  </a:solidFill>
                  <a:latin typeface="Calibri"/>
                  <a:sym typeface="Calibri"/>
                </a:rPr>
                <a:t>(nieuwe) psychosociale activiteiten</a:t>
              </a:r>
              <a:r>
                <a:rPr sz="1200" kern="0" dirty="0">
                  <a:solidFill>
                    <a:srgbClr val="000000"/>
                  </a:solidFill>
                  <a:latin typeface="Calibri"/>
                  <a:sym typeface="Calibri"/>
                </a:rPr>
                <a:t> d</a:t>
              </a:r>
              <a:r>
                <a:rPr lang="en-US" sz="1200" kern="0" dirty="0">
                  <a:solidFill>
                    <a:srgbClr val="000000"/>
                  </a:solidFill>
                  <a:latin typeface="Calibri"/>
                  <a:sym typeface="Calibri"/>
                </a:rPr>
                <a:t>ie nu nog </a:t>
              </a:r>
              <a:r>
                <a:rPr lang="en-US" sz="1200" kern="0" dirty="0" err="1">
                  <a:solidFill>
                    <a:srgbClr val="000000"/>
                  </a:solidFill>
                  <a:latin typeface="Calibri"/>
                  <a:sym typeface="Calibri"/>
                </a:rPr>
                <a:t>niet</a:t>
              </a:r>
              <a:r>
                <a:rPr lang="en-US" sz="1200" kern="0" dirty="0">
                  <a:solidFill>
                    <a:srgbClr val="000000"/>
                  </a:solidFill>
                  <a:latin typeface="Calibri"/>
                  <a:sym typeface="Calibri"/>
                </a:rPr>
                <a:t> </a:t>
              </a:r>
              <a:r>
                <a:rPr lang="en-US" sz="1200" kern="0" dirty="0" err="1">
                  <a:solidFill>
                    <a:srgbClr val="000000"/>
                  </a:solidFill>
                  <a:latin typeface="Calibri"/>
                  <a:sym typeface="Calibri"/>
                </a:rPr>
                <a:t>worden</a:t>
              </a:r>
              <a:r>
                <a:rPr lang="en-US" sz="1200" kern="0" dirty="0">
                  <a:solidFill>
                    <a:srgbClr val="000000"/>
                  </a:solidFill>
                  <a:latin typeface="Calibri"/>
                  <a:sym typeface="Calibri"/>
                </a:rPr>
                <a:t> </a:t>
              </a:r>
              <a:r>
                <a:rPr lang="en-US" sz="1200" kern="0" dirty="0" err="1">
                  <a:solidFill>
                    <a:srgbClr val="000000"/>
                  </a:solidFill>
                  <a:latin typeface="Calibri"/>
                  <a:sym typeface="Calibri"/>
                </a:rPr>
                <a:t>betaald</a:t>
              </a:r>
              <a:endParaRPr sz="1200" kern="0" dirty="0">
                <a:solidFill>
                  <a:srgbClr val="000000"/>
                </a:solidFill>
                <a:latin typeface="Calibri"/>
                <a:sym typeface="Calibri"/>
              </a:endParaRPr>
            </a:p>
          </p:txBody>
        </p:sp>
      </p:grpSp>
      <p:grpSp>
        <p:nvGrpSpPr>
          <p:cNvPr id="502" name="Group 502"/>
          <p:cNvGrpSpPr/>
          <p:nvPr/>
        </p:nvGrpSpPr>
        <p:grpSpPr>
          <a:xfrm>
            <a:off x="3368489" y="2981110"/>
            <a:ext cx="5146863" cy="513003"/>
            <a:chOff x="0" y="-1"/>
            <a:chExt cx="6862482" cy="684002"/>
          </a:xfrm>
          <a:solidFill>
            <a:schemeClr val="accent2">
              <a:lumMod val="40000"/>
              <a:lumOff val="60000"/>
            </a:schemeClr>
          </a:solidFill>
        </p:grpSpPr>
        <p:sp>
          <p:nvSpPr>
            <p:cNvPr id="500" name="Shape 500"/>
            <p:cNvSpPr/>
            <p:nvPr/>
          </p:nvSpPr>
          <p:spPr>
            <a:xfrm>
              <a:off x="0" y="-1"/>
              <a:ext cx="6862482"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defTabSz="685800" hangingPunct="0">
                <a:lnSpc>
                  <a:spcPct val="90000"/>
                </a:lnSpc>
                <a:defRPr sz="1600"/>
              </a:pPr>
              <a:endParaRPr sz="1200" kern="0">
                <a:solidFill>
                  <a:srgbClr val="000000"/>
                </a:solidFill>
                <a:latin typeface="Calibri"/>
                <a:sym typeface="Calibri"/>
              </a:endParaRPr>
            </a:p>
          </p:txBody>
        </p:sp>
        <p:sp>
          <p:nvSpPr>
            <p:cNvPr id="501" name="Shape 501"/>
            <p:cNvSpPr/>
            <p:nvPr/>
          </p:nvSpPr>
          <p:spPr>
            <a:xfrm>
              <a:off x="0" y="120401"/>
              <a:ext cx="6862482" cy="443197"/>
            </a:xfrm>
            <a:prstGeom prst="rect">
              <a:avLst/>
            </a:prstGeom>
            <a:solidFill>
              <a:schemeClr val="accent2">
                <a:lumMod val="40000"/>
                <a:lumOff val="60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107999" indent="-107999">
                <a:lnSpc>
                  <a:spcPct val="90000"/>
                </a:lnSpc>
                <a:buClr>
                  <a:srgbClr val="000000"/>
                </a:buClr>
                <a:buSzPct val="100000"/>
                <a:buFont typeface="Arial"/>
                <a:buChar char="•"/>
                <a:defRPr sz="1600"/>
              </a:lvl1pPr>
            </a:lstStyle>
            <a:p>
              <a:pPr marL="80999" indent="-80999" defTabSz="685800" hangingPunct="0"/>
              <a:r>
                <a:rPr sz="1200" kern="0" dirty="0">
                  <a:solidFill>
                    <a:srgbClr val="000000"/>
                  </a:solidFill>
                  <a:latin typeface="Calibri"/>
                  <a:sym typeface="Calibri"/>
                </a:rPr>
                <a:t>Door de schotten in de zorg is de financier die “moet” investeren vaak niet degene die </a:t>
              </a:r>
              <a:r>
                <a:rPr lang="en-US" sz="1200" kern="0" dirty="0">
                  <a:solidFill>
                    <a:srgbClr val="000000"/>
                  </a:solidFill>
                  <a:latin typeface="Calibri"/>
                  <a:sym typeface="Calibri"/>
                </a:rPr>
                <a:t>het </a:t>
              </a:r>
              <a:r>
                <a:rPr sz="1200" kern="0" dirty="0" err="1">
                  <a:solidFill>
                    <a:srgbClr val="000000"/>
                  </a:solidFill>
                  <a:latin typeface="Calibri"/>
                  <a:sym typeface="Calibri"/>
                </a:rPr>
                <a:t>rendement</a:t>
              </a:r>
              <a:r>
                <a:rPr sz="1200" kern="0" dirty="0">
                  <a:solidFill>
                    <a:srgbClr val="000000"/>
                  </a:solidFill>
                  <a:latin typeface="Calibri"/>
                  <a:sym typeface="Calibri"/>
                </a:rPr>
                <a:t> </a:t>
              </a:r>
              <a:r>
                <a:rPr sz="1200" kern="0" dirty="0" err="1">
                  <a:solidFill>
                    <a:srgbClr val="000000"/>
                  </a:solidFill>
                  <a:latin typeface="Calibri"/>
                  <a:sym typeface="Calibri"/>
                </a:rPr>
                <a:t>pakt</a:t>
              </a:r>
              <a:endParaRPr sz="1200" kern="0" dirty="0">
                <a:solidFill>
                  <a:srgbClr val="000000"/>
                </a:solidFill>
                <a:latin typeface="Calibri"/>
                <a:sym typeface="Calibri"/>
              </a:endParaRPr>
            </a:p>
          </p:txBody>
        </p:sp>
      </p:grpSp>
      <p:grpSp>
        <p:nvGrpSpPr>
          <p:cNvPr id="505" name="Group 505"/>
          <p:cNvGrpSpPr/>
          <p:nvPr/>
        </p:nvGrpSpPr>
        <p:grpSpPr>
          <a:xfrm>
            <a:off x="3345775" y="4691403"/>
            <a:ext cx="5158220" cy="513002"/>
            <a:chOff x="-15144" y="-1"/>
            <a:chExt cx="6877626" cy="684002"/>
          </a:xfrm>
          <a:solidFill>
            <a:schemeClr val="accent2">
              <a:lumMod val="40000"/>
              <a:lumOff val="60000"/>
            </a:schemeClr>
          </a:solidFill>
        </p:grpSpPr>
        <p:sp>
          <p:nvSpPr>
            <p:cNvPr id="503" name="Shape 503"/>
            <p:cNvSpPr/>
            <p:nvPr/>
          </p:nvSpPr>
          <p:spPr>
            <a:xfrm>
              <a:off x="0" y="-1"/>
              <a:ext cx="6862482"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defTabSz="685800" hangingPunct="0">
                <a:lnSpc>
                  <a:spcPct val="90000"/>
                </a:lnSpc>
                <a:defRPr sz="1600"/>
              </a:pPr>
              <a:endParaRPr sz="1200" kern="0">
                <a:solidFill>
                  <a:srgbClr val="000000"/>
                </a:solidFill>
                <a:latin typeface="Calibri"/>
                <a:sym typeface="Calibri"/>
              </a:endParaRPr>
            </a:p>
          </p:txBody>
        </p:sp>
        <p:sp>
          <p:nvSpPr>
            <p:cNvPr id="504" name="Shape 504"/>
            <p:cNvSpPr/>
            <p:nvPr/>
          </p:nvSpPr>
          <p:spPr>
            <a:xfrm>
              <a:off x="-15144" y="130003"/>
              <a:ext cx="6862482" cy="4431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107999" indent="-107999">
                <a:lnSpc>
                  <a:spcPct val="90000"/>
                </a:lnSpc>
                <a:buClr>
                  <a:srgbClr val="000000"/>
                </a:buClr>
                <a:buSzPct val="100000"/>
                <a:buFont typeface="Arial"/>
                <a:buChar char="•"/>
                <a:defRPr sz="1600"/>
              </a:lvl1pPr>
            </a:lstStyle>
            <a:p>
              <a:pPr marL="80999" indent="-80999" defTabSz="685800" eaLnBrk="0" fontAlgn="base" hangingPunct="0">
                <a:spcBef>
                  <a:spcPct val="0"/>
                </a:spcBef>
                <a:spcAft>
                  <a:spcPct val="0"/>
                </a:spcAft>
              </a:pPr>
              <a:r>
                <a:rPr lang="nl-NL" sz="1200" kern="0" dirty="0">
                  <a:solidFill>
                    <a:srgbClr val="000000"/>
                  </a:solidFill>
                  <a:latin typeface="Calibri"/>
                  <a:sym typeface="Calibri"/>
                </a:rPr>
                <a:t>Niet alleen een enkele welwillende, maar een hele organisatie moet met de sociale benadering aan de slag</a:t>
              </a:r>
            </a:p>
          </p:txBody>
        </p:sp>
      </p:grpSp>
      <p:grpSp>
        <p:nvGrpSpPr>
          <p:cNvPr id="508" name="Group 508"/>
          <p:cNvGrpSpPr/>
          <p:nvPr/>
        </p:nvGrpSpPr>
        <p:grpSpPr>
          <a:xfrm>
            <a:off x="714284" y="5260687"/>
            <a:ext cx="2434422" cy="513002"/>
            <a:chOff x="0" y="-1"/>
            <a:chExt cx="3245893" cy="684002"/>
          </a:xfrm>
          <a:solidFill>
            <a:schemeClr val="accent2"/>
          </a:solidFill>
        </p:grpSpPr>
        <p:sp>
          <p:nvSpPr>
            <p:cNvPr id="506" name="Shape 506"/>
            <p:cNvSpPr/>
            <p:nvPr/>
          </p:nvSpPr>
          <p:spPr>
            <a:xfrm>
              <a:off x="0" y="-1"/>
              <a:ext cx="3245893"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a:solidFill>
                    <a:srgbClr val="FFFFFF"/>
                  </a:solidFill>
                </a:defRPr>
              </a:pPr>
              <a:endParaRPr sz="1200" kern="0">
                <a:solidFill>
                  <a:srgbClr val="FFFFFF"/>
                </a:solidFill>
                <a:latin typeface="Calibri"/>
                <a:sym typeface="Calibri"/>
              </a:endParaRPr>
            </a:p>
          </p:txBody>
        </p:sp>
        <p:sp>
          <p:nvSpPr>
            <p:cNvPr id="507" name="Shape 507"/>
            <p:cNvSpPr/>
            <p:nvPr/>
          </p:nvSpPr>
          <p:spPr>
            <a:xfrm>
              <a:off x="0" y="231200"/>
              <a:ext cx="3245893" cy="2215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lang="en-US" sz="1200" kern="0" dirty="0" err="1">
                  <a:latin typeface="Calibri"/>
                  <a:sym typeface="Calibri"/>
                </a:rPr>
                <a:t>Realiseren</a:t>
              </a:r>
              <a:r>
                <a:rPr lang="en-US" sz="1200" kern="0" dirty="0">
                  <a:latin typeface="Calibri"/>
                  <a:sym typeface="Calibri"/>
                </a:rPr>
                <a:t> </a:t>
              </a:r>
              <a:r>
                <a:rPr lang="en-US" sz="1200" kern="0" dirty="0" err="1">
                  <a:latin typeface="Calibri"/>
                  <a:sym typeface="Calibri"/>
                </a:rPr>
                <a:t>cultuuromslag</a:t>
              </a:r>
              <a:r>
                <a:rPr lang="en-US" sz="1200" kern="0" dirty="0">
                  <a:latin typeface="Calibri"/>
                  <a:sym typeface="Calibri"/>
                </a:rPr>
                <a:t> </a:t>
              </a:r>
              <a:endParaRPr sz="1200" kern="0" dirty="0">
                <a:latin typeface="Calibri"/>
                <a:sym typeface="Calibri"/>
              </a:endParaRPr>
            </a:p>
          </p:txBody>
        </p:sp>
      </p:grpSp>
      <p:grpSp>
        <p:nvGrpSpPr>
          <p:cNvPr id="511" name="Group 511"/>
          <p:cNvGrpSpPr/>
          <p:nvPr/>
        </p:nvGrpSpPr>
        <p:grpSpPr>
          <a:xfrm>
            <a:off x="3357132" y="5260687"/>
            <a:ext cx="5146863" cy="513002"/>
            <a:chOff x="0" y="-1"/>
            <a:chExt cx="6862482" cy="684002"/>
          </a:xfrm>
          <a:solidFill>
            <a:schemeClr val="accent2">
              <a:lumMod val="40000"/>
              <a:lumOff val="60000"/>
            </a:schemeClr>
          </a:solidFill>
        </p:grpSpPr>
        <p:sp>
          <p:nvSpPr>
            <p:cNvPr id="509" name="Shape 509"/>
            <p:cNvSpPr/>
            <p:nvPr/>
          </p:nvSpPr>
          <p:spPr>
            <a:xfrm>
              <a:off x="0" y="-1"/>
              <a:ext cx="6862482"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defTabSz="685800" hangingPunct="0">
                <a:lnSpc>
                  <a:spcPct val="90000"/>
                </a:lnSpc>
                <a:defRPr sz="1100"/>
              </a:pPr>
              <a:endParaRPr sz="825" kern="0">
                <a:solidFill>
                  <a:srgbClr val="000000"/>
                </a:solidFill>
                <a:latin typeface="Calibri"/>
                <a:sym typeface="Calibri"/>
              </a:endParaRPr>
            </a:p>
          </p:txBody>
        </p:sp>
        <p:sp>
          <p:nvSpPr>
            <p:cNvPr id="510" name="Shape 510"/>
            <p:cNvSpPr/>
            <p:nvPr/>
          </p:nvSpPr>
          <p:spPr>
            <a:xfrm>
              <a:off x="0" y="120400"/>
              <a:ext cx="6862482" cy="44319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107999" indent="-107999">
                <a:lnSpc>
                  <a:spcPct val="90000"/>
                </a:lnSpc>
                <a:buClr>
                  <a:srgbClr val="000000"/>
                </a:buClr>
                <a:buSzPct val="100000"/>
                <a:buFont typeface="Arial"/>
                <a:buChar char="•"/>
                <a:defRPr sz="1600"/>
              </a:lvl1pPr>
            </a:lstStyle>
            <a:p>
              <a:pPr marL="80999" indent="-80999" defTabSz="685800" hangingPunct="0"/>
              <a:r>
                <a:rPr lang="nl-NL" sz="1200" kern="0" dirty="0">
                  <a:solidFill>
                    <a:srgbClr val="000000"/>
                  </a:solidFill>
                  <a:latin typeface="Calibri"/>
                  <a:sym typeface="Calibri"/>
                </a:rPr>
                <a:t>De sociale benadering is een cultuuromslag voor de hele organisatie en waarvoor de noodzakelijk slagkracht vaak ontbreekt </a:t>
              </a:r>
            </a:p>
          </p:txBody>
        </p:sp>
      </p:grpSp>
      <p:grpSp>
        <p:nvGrpSpPr>
          <p:cNvPr id="514" name="Group 514"/>
          <p:cNvGrpSpPr/>
          <p:nvPr/>
        </p:nvGrpSpPr>
        <p:grpSpPr>
          <a:xfrm>
            <a:off x="617293" y="4306933"/>
            <a:ext cx="189003" cy="189002"/>
            <a:chOff x="-1" y="-1"/>
            <a:chExt cx="252002" cy="252002"/>
          </a:xfrm>
        </p:grpSpPr>
        <p:sp>
          <p:nvSpPr>
            <p:cNvPr id="512" name="Shape 512"/>
            <p:cNvSpPr/>
            <p:nvPr/>
          </p:nvSpPr>
          <p:spPr>
            <a:xfrm>
              <a:off x="-1" y="-1"/>
              <a:ext cx="252002" cy="252002"/>
            </a:xfrm>
            <a:prstGeom prst="ellipse">
              <a:avLst/>
            </a:prstGeom>
            <a:solidFill>
              <a:schemeClr val="accent3"/>
            </a:solidFill>
            <a:ln w="12700" cap="flat">
              <a:noFill/>
              <a:miter lim="400000"/>
            </a:ln>
            <a:effectLst/>
          </p:spPr>
          <p:txBody>
            <a:bodyPr wrap="square" lIns="34289" tIns="34289" rIns="34289" bIns="34289" numCol="1" anchor="ctr">
              <a:noAutofit/>
            </a:bodyPr>
            <a:lstStyle/>
            <a:p>
              <a:pPr algn="ctr" defTabSz="685800" hangingPunct="0">
                <a:defRPr sz="1400" b="1">
                  <a:solidFill>
                    <a:srgbClr val="FFFFFF"/>
                  </a:solidFill>
                </a:defRPr>
              </a:pPr>
              <a:endParaRPr sz="1050" b="1" kern="0">
                <a:solidFill>
                  <a:srgbClr val="FFFFFF"/>
                </a:solidFill>
                <a:latin typeface="Calibri"/>
                <a:sym typeface="Calibri"/>
              </a:endParaRPr>
            </a:p>
          </p:txBody>
        </p:sp>
        <p:sp>
          <p:nvSpPr>
            <p:cNvPr id="513" name="Shape 513"/>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lang="en-US" sz="1050" kern="0" dirty="0">
                  <a:latin typeface="Calibri"/>
                  <a:sym typeface="Calibri"/>
                </a:rPr>
                <a:t>4</a:t>
              </a:r>
              <a:endParaRPr sz="1050" kern="0" dirty="0">
                <a:latin typeface="Calibri"/>
                <a:sym typeface="Calibri"/>
              </a:endParaRPr>
            </a:p>
          </p:txBody>
        </p:sp>
      </p:grpSp>
      <p:grpSp>
        <p:nvGrpSpPr>
          <p:cNvPr id="517" name="Group 517"/>
          <p:cNvGrpSpPr/>
          <p:nvPr/>
        </p:nvGrpSpPr>
        <p:grpSpPr>
          <a:xfrm>
            <a:off x="628649" y="2545234"/>
            <a:ext cx="189004" cy="189002"/>
            <a:chOff x="-1" y="-1"/>
            <a:chExt cx="252002" cy="252002"/>
          </a:xfrm>
        </p:grpSpPr>
        <p:sp>
          <p:nvSpPr>
            <p:cNvPr id="515" name="Shape 515"/>
            <p:cNvSpPr/>
            <p:nvPr/>
          </p:nvSpPr>
          <p:spPr>
            <a:xfrm>
              <a:off x="-1" y="-1"/>
              <a:ext cx="252002" cy="252002"/>
            </a:xfrm>
            <a:prstGeom prst="ellipse">
              <a:avLst/>
            </a:prstGeom>
            <a:solidFill>
              <a:schemeClr val="accent3"/>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sym typeface="Calibri"/>
              </a:endParaRPr>
            </a:p>
          </p:txBody>
        </p:sp>
        <p:sp>
          <p:nvSpPr>
            <p:cNvPr id="516" name="Shape 516"/>
            <p:cNvSpPr/>
            <p:nvPr/>
          </p:nvSpPr>
          <p:spPr>
            <a:xfrm>
              <a:off x="80047" y="18279"/>
              <a:ext cx="91905"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sz="1050" kern="0">
                  <a:latin typeface="Calibri"/>
                  <a:sym typeface="Calibri"/>
                </a:rPr>
                <a:t>1</a:t>
              </a:r>
            </a:p>
          </p:txBody>
        </p:sp>
      </p:grpSp>
      <p:grpSp>
        <p:nvGrpSpPr>
          <p:cNvPr id="520" name="Group 520"/>
          <p:cNvGrpSpPr/>
          <p:nvPr/>
        </p:nvGrpSpPr>
        <p:grpSpPr>
          <a:xfrm>
            <a:off x="628649" y="3139950"/>
            <a:ext cx="189004" cy="189002"/>
            <a:chOff x="-1" y="-1"/>
            <a:chExt cx="252002" cy="252002"/>
          </a:xfrm>
        </p:grpSpPr>
        <p:sp>
          <p:nvSpPr>
            <p:cNvPr id="518" name="Shape 518"/>
            <p:cNvSpPr/>
            <p:nvPr/>
          </p:nvSpPr>
          <p:spPr>
            <a:xfrm>
              <a:off x="-1" y="-1"/>
              <a:ext cx="252002" cy="252002"/>
            </a:xfrm>
            <a:prstGeom prst="ellipse">
              <a:avLst/>
            </a:prstGeom>
            <a:solidFill>
              <a:schemeClr val="accent3"/>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sym typeface="Calibri"/>
              </a:endParaRPr>
            </a:p>
          </p:txBody>
        </p:sp>
        <p:sp>
          <p:nvSpPr>
            <p:cNvPr id="519" name="Shape 519"/>
            <p:cNvSpPr/>
            <p:nvPr/>
          </p:nvSpPr>
          <p:spPr>
            <a:xfrm>
              <a:off x="80047" y="18279"/>
              <a:ext cx="91905"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sz="1050" kern="0">
                  <a:latin typeface="Calibri"/>
                  <a:sym typeface="Calibri"/>
                </a:rPr>
                <a:t>2</a:t>
              </a:r>
            </a:p>
          </p:txBody>
        </p:sp>
      </p:grpSp>
      <p:grpSp>
        <p:nvGrpSpPr>
          <p:cNvPr id="523" name="Group 523"/>
          <p:cNvGrpSpPr/>
          <p:nvPr/>
        </p:nvGrpSpPr>
        <p:grpSpPr>
          <a:xfrm>
            <a:off x="617293" y="4853403"/>
            <a:ext cx="189003" cy="189002"/>
            <a:chOff x="-1" y="-1"/>
            <a:chExt cx="252002" cy="252002"/>
          </a:xfrm>
        </p:grpSpPr>
        <p:sp>
          <p:nvSpPr>
            <p:cNvPr id="521" name="Shape 521"/>
            <p:cNvSpPr/>
            <p:nvPr/>
          </p:nvSpPr>
          <p:spPr>
            <a:xfrm>
              <a:off x="-1" y="-1"/>
              <a:ext cx="252002" cy="252002"/>
            </a:xfrm>
            <a:prstGeom prst="ellipse">
              <a:avLst/>
            </a:prstGeom>
            <a:solidFill>
              <a:schemeClr val="accent3"/>
            </a:solidFill>
            <a:ln w="12700" cap="flat">
              <a:noFill/>
              <a:miter lim="400000"/>
            </a:ln>
            <a:effectLst/>
          </p:spPr>
          <p:txBody>
            <a:bodyPr wrap="square" lIns="34289" tIns="34289" rIns="34289" bIns="34289" numCol="1" anchor="ctr">
              <a:noAutofit/>
            </a:bodyPr>
            <a:lstStyle/>
            <a:p>
              <a:pPr algn="ctr" defTabSz="685800" hangingPunct="0">
                <a:defRPr sz="1400" b="1">
                  <a:solidFill>
                    <a:srgbClr val="FFFFFF"/>
                  </a:solidFill>
                </a:defRPr>
              </a:pPr>
              <a:endParaRPr sz="1050" b="1" kern="0">
                <a:solidFill>
                  <a:srgbClr val="FFFFFF"/>
                </a:solidFill>
                <a:latin typeface="Calibri"/>
                <a:sym typeface="Calibri"/>
              </a:endParaRPr>
            </a:p>
          </p:txBody>
        </p:sp>
        <p:sp>
          <p:nvSpPr>
            <p:cNvPr id="522" name="Shape 522"/>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lang="en-US" sz="1050" kern="0" dirty="0">
                  <a:latin typeface="Calibri"/>
                  <a:sym typeface="Calibri"/>
                </a:rPr>
                <a:t>5</a:t>
              </a:r>
              <a:endParaRPr sz="1050" kern="0" dirty="0">
                <a:latin typeface="Calibri"/>
                <a:sym typeface="Calibri"/>
              </a:endParaRPr>
            </a:p>
          </p:txBody>
        </p:sp>
      </p:grpSp>
      <p:grpSp>
        <p:nvGrpSpPr>
          <p:cNvPr id="526" name="Group 526"/>
          <p:cNvGrpSpPr/>
          <p:nvPr/>
        </p:nvGrpSpPr>
        <p:grpSpPr>
          <a:xfrm>
            <a:off x="613751" y="3717379"/>
            <a:ext cx="189003" cy="189002"/>
            <a:chOff x="-1" y="-1"/>
            <a:chExt cx="252002" cy="252002"/>
          </a:xfrm>
        </p:grpSpPr>
        <p:sp>
          <p:nvSpPr>
            <p:cNvPr id="524" name="Shape 524"/>
            <p:cNvSpPr/>
            <p:nvPr/>
          </p:nvSpPr>
          <p:spPr>
            <a:xfrm>
              <a:off x="-1" y="-1"/>
              <a:ext cx="252002" cy="252002"/>
            </a:xfrm>
            <a:prstGeom prst="ellipse">
              <a:avLst/>
            </a:prstGeom>
            <a:solidFill>
              <a:schemeClr val="accent3"/>
            </a:solidFill>
            <a:ln w="12700" cap="flat">
              <a:noFill/>
              <a:miter lim="400000"/>
            </a:ln>
            <a:effectLst/>
          </p:spPr>
          <p:txBody>
            <a:bodyPr wrap="square" lIns="34289" tIns="34289" rIns="34289" bIns="34289" numCol="1" anchor="ctr">
              <a:noAutofit/>
            </a:bodyPr>
            <a:lstStyle/>
            <a:p>
              <a:pPr algn="ctr" defTabSz="685800" hangingPunct="0">
                <a:defRPr sz="1400" b="1">
                  <a:solidFill>
                    <a:srgbClr val="FFFFFF"/>
                  </a:solidFill>
                </a:defRPr>
              </a:pPr>
              <a:endParaRPr sz="1050" b="1" kern="0">
                <a:solidFill>
                  <a:srgbClr val="FFFFFF"/>
                </a:solidFill>
                <a:latin typeface="Calibri"/>
                <a:sym typeface="Calibri"/>
              </a:endParaRPr>
            </a:p>
          </p:txBody>
        </p:sp>
        <p:sp>
          <p:nvSpPr>
            <p:cNvPr id="525" name="Shape 525"/>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lang="en-US" sz="1050" kern="0" dirty="0">
                  <a:latin typeface="Calibri"/>
                  <a:sym typeface="Calibri"/>
                </a:rPr>
                <a:t>3</a:t>
              </a:r>
              <a:endParaRPr sz="1050" kern="0" dirty="0">
                <a:latin typeface="Calibri"/>
                <a:sym typeface="Calibri"/>
              </a:endParaRPr>
            </a:p>
          </p:txBody>
        </p:sp>
      </p:grpSp>
      <p:grpSp>
        <p:nvGrpSpPr>
          <p:cNvPr id="529" name="Group 529"/>
          <p:cNvGrpSpPr/>
          <p:nvPr/>
        </p:nvGrpSpPr>
        <p:grpSpPr>
          <a:xfrm>
            <a:off x="617293" y="5422687"/>
            <a:ext cx="189004" cy="189002"/>
            <a:chOff x="-1" y="-1"/>
            <a:chExt cx="252002" cy="252002"/>
          </a:xfrm>
        </p:grpSpPr>
        <p:sp>
          <p:nvSpPr>
            <p:cNvPr id="527" name="Shape 527"/>
            <p:cNvSpPr/>
            <p:nvPr/>
          </p:nvSpPr>
          <p:spPr>
            <a:xfrm>
              <a:off x="-1" y="-1"/>
              <a:ext cx="252002" cy="252002"/>
            </a:xfrm>
            <a:prstGeom prst="ellipse">
              <a:avLst/>
            </a:prstGeom>
            <a:solidFill>
              <a:schemeClr val="accent3"/>
            </a:solidFill>
            <a:ln w="12700" cap="flat">
              <a:noFill/>
              <a:miter lim="400000"/>
            </a:ln>
            <a:effectLst/>
          </p:spPr>
          <p:txBody>
            <a:bodyPr wrap="square" lIns="34289" tIns="34289" rIns="34289" bIns="34289" numCol="1" anchor="ctr">
              <a:noAutofit/>
            </a:bodyPr>
            <a:lstStyle/>
            <a:p>
              <a:pPr algn="ctr" defTabSz="685800" hangingPunct="0">
                <a:defRPr sz="1400" b="1">
                  <a:solidFill>
                    <a:srgbClr val="FFFFFF"/>
                  </a:solidFill>
                </a:defRPr>
              </a:pPr>
              <a:endParaRPr sz="1050" b="1" kern="0">
                <a:solidFill>
                  <a:srgbClr val="FFFFFF"/>
                </a:solidFill>
                <a:latin typeface="Calibri"/>
                <a:sym typeface="Calibri"/>
              </a:endParaRPr>
            </a:p>
          </p:txBody>
        </p:sp>
        <p:sp>
          <p:nvSpPr>
            <p:cNvPr id="528" name="Shape 528"/>
            <p:cNvSpPr/>
            <p:nvPr/>
          </p:nvSpPr>
          <p:spPr>
            <a:xfrm>
              <a:off x="80047" y="18279"/>
              <a:ext cx="91905"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lang="en-US" sz="1050" kern="0" dirty="0">
                  <a:latin typeface="Calibri"/>
                  <a:sym typeface="Calibri"/>
                </a:rPr>
                <a:t>6</a:t>
              </a:r>
              <a:endParaRPr sz="1050" kern="0" dirty="0">
                <a:latin typeface="Calibri"/>
                <a:sym typeface="Calibri"/>
              </a:endParaRPr>
            </a:p>
          </p:txBody>
        </p:sp>
      </p:grpSp>
    </p:spTree>
    <p:extLst>
      <p:ext uri="{BB962C8B-B14F-4D97-AF65-F5344CB8AC3E}">
        <p14:creationId xmlns:p14="http://schemas.microsoft.com/office/powerpoint/2010/main" val="317126165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652" y="857250"/>
            <a:ext cx="697624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6448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4"/>
          <p:cNvSpPr txBox="1"/>
          <p:nvPr/>
        </p:nvSpPr>
        <p:spPr>
          <a:xfrm>
            <a:off x="643725" y="2343445"/>
            <a:ext cx="8142679" cy="2575064"/>
          </a:xfrm>
          <a:prstGeom prst="rect">
            <a:avLst/>
          </a:prstGeom>
          <a:noFill/>
        </p:spPr>
        <p:txBody>
          <a:bodyPr wrap="square" rtlCol="0">
            <a:spAutoFit/>
          </a:bodyPr>
          <a:lstStyle/>
          <a:p>
            <a:r>
              <a:rPr lang="nl-NL" sz="4400" b="1" dirty="0" smtClean="0">
                <a:solidFill>
                  <a:srgbClr val="3E3A35"/>
                </a:solidFill>
              </a:rPr>
              <a:t>Welkom door Ard Sprinkhuizen, adviseur </a:t>
            </a:r>
          </a:p>
          <a:p>
            <a:endParaRPr lang="nl-NL" sz="4400" b="1" dirty="0" smtClean="0">
              <a:solidFill>
                <a:srgbClr val="3E3A35"/>
              </a:solidFill>
            </a:endParaRPr>
          </a:p>
          <a:p>
            <a:endParaRPr lang="nl-NL" sz="4400" b="1" baseline="30000" dirty="0">
              <a:solidFill>
                <a:srgbClr val="3E3A35"/>
              </a:solidFill>
              <a:latin typeface="Arial Hebrew Light"/>
              <a:cs typeface="Arial Hebrew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02" y="168088"/>
            <a:ext cx="1143002" cy="1143002"/>
          </a:xfrm>
          <a:prstGeom prst="rect">
            <a:avLst/>
          </a:prstGeom>
        </p:spPr>
      </p:pic>
      <p:sp>
        <p:nvSpPr>
          <p:cNvPr id="6" name="Title 5"/>
          <p:cNvSpPr>
            <a:spLocks noGrp="1"/>
          </p:cNvSpPr>
          <p:nvPr>
            <p:ph type="ctrTitle"/>
          </p:nvPr>
        </p:nvSpPr>
        <p:spPr>
          <a:xfrm>
            <a:off x="442503" y="276625"/>
            <a:ext cx="7200899" cy="1034465"/>
          </a:xfrm>
          <a:solidFill>
            <a:srgbClr val="A39F1E"/>
          </a:solidFill>
        </p:spPr>
        <p:txBody>
          <a:bodyPr/>
          <a:lstStyle/>
          <a:p>
            <a:pPr algn="l"/>
            <a:r>
              <a:rPr lang="nl-NL" dirty="0" smtClean="0"/>
              <a:t>  </a:t>
            </a:r>
            <a:r>
              <a:rPr lang="nl-NL" b="1" dirty="0">
                <a:solidFill>
                  <a:srgbClr val="3E3A35"/>
                </a:solidFill>
                <a:latin typeface="+mn-lt"/>
                <a:ea typeface="+mn-ea"/>
                <a:cs typeface="+mn-cs"/>
              </a:rPr>
              <a:t>Actualiteitencollege</a:t>
            </a:r>
          </a:p>
        </p:txBody>
      </p:sp>
      <p:sp>
        <p:nvSpPr>
          <p:cNvPr id="7" name="Subtitle 6"/>
          <p:cNvSpPr>
            <a:spLocks noGrp="1"/>
          </p:cNvSpPr>
          <p:nvPr>
            <p:ph type="subTitle" idx="1"/>
          </p:nvPr>
        </p:nvSpPr>
        <p:spPr>
          <a:xfrm>
            <a:off x="442503" y="6226481"/>
            <a:ext cx="8286559" cy="401491"/>
          </a:xfrm>
          <a:solidFill>
            <a:srgbClr val="A39F1E"/>
          </a:solidFill>
        </p:spPr>
        <p:txBody>
          <a:bodyPr>
            <a:normAutofit/>
          </a:bodyPr>
          <a:lstStyle/>
          <a:p>
            <a:pPr algn="r">
              <a:tabLst>
                <a:tab pos="93663" algn="l"/>
              </a:tabLst>
            </a:pPr>
            <a:r>
              <a:rPr lang="nl-NL" sz="1200" dirty="0" smtClean="0">
                <a:solidFill>
                  <a:srgbClr val="3E3A35"/>
                </a:solidFill>
              </a:rPr>
              <a:t>www.kennisplatformsdnh.nl												26 januari 2018</a:t>
            </a:r>
            <a:endParaRPr lang="nl-NL" sz="1200" dirty="0">
              <a:solidFill>
                <a:srgbClr val="3E3A35"/>
              </a:solidFill>
            </a:endParaRPr>
          </a:p>
        </p:txBody>
      </p:sp>
    </p:spTree>
    <p:extLst>
      <p:ext uri="{BB962C8B-B14F-4D97-AF65-F5344CB8AC3E}">
        <p14:creationId xmlns:p14="http://schemas.microsoft.com/office/powerpoint/2010/main" val="313330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99" y="875291"/>
            <a:ext cx="7886700" cy="851753"/>
          </a:xfrm>
        </p:spPr>
        <p:txBody>
          <a:bodyPr/>
          <a:lstStyle/>
          <a:p>
            <a:pPr algn="ctr"/>
            <a:r>
              <a:rPr lang="nl-NL" sz="2400" i="1" dirty="0"/>
              <a:t>Politieke steun bij deze oplossing: </a:t>
            </a:r>
            <a:endParaRPr lang="en-US" sz="2400" i="1"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535" y="2138613"/>
            <a:ext cx="1946383" cy="1252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311" y="3717758"/>
            <a:ext cx="1946607" cy="2203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113" y="4196013"/>
            <a:ext cx="1356722" cy="15512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114" y="2526632"/>
            <a:ext cx="1563921" cy="13012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360608" y="1683354"/>
            <a:ext cx="1535998" cy="253916"/>
          </a:xfrm>
          <a:prstGeom prst="rect">
            <a:avLst/>
          </a:prstGeom>
        </p:spPr>
        <p:txBody>
          <a:bodyPr wrap="none">
            <a:spAutoFit/>
          </a:bodyPr>
          <a:lstStyle/>
          <a:p>
            <a:pPr defTabSz="685800" hangingPunct="0"/>
            <a:r>
              <a:rPr lang="nl-NL" sz="1050" b="1" kern="0" dirty="0">
                <a:solidFill>
                  <a:srgbClr val="000000"/>
                </a:solidFill>
                <a:latin typeface="Calibri"/>
                <a:sym typeface="Calibri"/>
              </a:rPr>
              <a:t>Motie 44 775 XVI, nr. 88</a:t>
            </a:r>
            <a:endParaRPr lang="en-US" sz="1050" b="1" kern="0" dirty="0">
              <a:solidFill>
                <a:srgbClr val="000000"/>
              </a:solidFill>
              <a:latin typeface="Calibri"/>
              <a:sym typeface="Calibri"/>
            </a:endParaRPr>
          </a:p>
        </p:txBody>
      </p:sp>
      <p:sp>
        <p:nvSpPr>
          <p:cNvPr id="4" name="Rectangle 3"/>
          <p:cNvSpPr/>
          <p:nvPr/>
        </p:nvSpPr>
        <p:spPr>
          <a:xfrm>
            <a:off x="2093495" y="1675584"/>
            <a:ext cx="4466724" cy="4293483"/>
          </a:xfrm>
          <a:prstGeom prst="rect">
            <a:avLst/>
          </a:prstGeom>
        </p:spPr>
        <p:txBody>
          <a:bodyPr wrap="square">
            <a:spAutoFit/>
          </a:bodyPr>
          <a:lstStyle/>
          <a:p>
            <a:pPr defTabSz="685800" hangingPunct="0"/>
            <a:r>
              <a:rPr lang="nl-NL" sz="1050" b="1" kern="0" dirty="0">
                <a:solidFill>
                  <a:srgbClr val="000000"/>
                </a:solidFill>
                <a:latin typeface="Calibri"/>
                <a:sym typeface="Calibri"/>
              </a:rPr>
              <a:t>MOTIE VAN HET LID BERGKAMP C.S.</a:t>
            </a:r>
          </a:p>
          <a:p>
            <a:pPr defTabSz="685800" hangingPunct="0"/>
            <a:r>
              <a:rPr lang="nl-NL" sz="1050" kern="0" dirty="0">
                <a:solidFill>
                  <a:srgbClr val="000000"/>
                </a:solidFill>
                <a:latin typeface="Calibri"/>
                <a:sym typeface="Calibri"/>
              </a:rPr>
              <a:t>Voorgesteld 14 december 2017 De Kamer,</a:t>
            </a:r>
          </a:p>
          <a:p>
            <a:pPr defTabSz="685800" hangingPunct="0"/>
            <a:r>
              <a:rPr lang="nl-NL" sz="1050" kern="0" dirty="0">
                <a:solidFill>
                  <a:srgbClr val="000000"/>
                </a:solidFill>
                <a:latin typeface="Calibri"/>
                <a:sym typeface="Calibri"/>
              </a:rPr>
              <a:t>gehoord de beraadslaging,</a:t>
            </a:r>
          </a:p>
          <a:p>
            <a:pPr defTabSz="685800" hangingPunct="0"/>
            <a:endParaRPr lang="nl-NL" sz="1050" kern="0" dirty="0">
              <a:solidFill>
                <a:srgbClr val="000000"/>
              </a:solidFill>
              <a:latin typeface="Calibri"/>
              <a:sym typeface="Calibri"/>
            </a:endParaRPr>
          </a:p>
          <a:p>
            <a:pPr defTabSz="685800" hangingPunct="0"/>
            <a:r>
              <a:rPr lang="nl-NL" sz="1050" kern="0" dirty="0">
                <a:solidFill>
                  <a:srgbClr val="000000"/>
                </a:solidFill>
                <a:latin typeface="Calibri"/>
                <a:sym typeface="Calibri"/>
              </a:rPr>
              <a:t>constaterende dat het verbinden van zorg en welzijn een bijdrage kan leveren aan het verhogen van de kwaliteit van leven van mensen en hun omgeving;</a:t>
            </a:r>
          </a:p>
          <a:p>
            <a:pPr defTabSz="685800" hangingPunct="0"/>
            <a:endParaRPr lang="nl-NL" sz="1050" kern="0" dirty="0">
              <a:solidFill>
                <a:srgbClr val="000000"/>
              </a:solidFill>
              <a:latin typeface="Calibri"/>
              <a:sym typeface="Calibri"/>
            </a:endParaRPr>
          </a:p>
          <a:p>
            <a:pPr defTabSz="685800" hangingPunct="0"/>
            <a:r>
              <a:rPr lang="nl-NL" sz="1050" kern="0" dirty="0">
                <a:solidFill>
                  <a:srgbClr val="000000"/>
                </a:solidFill>
                <a:latin typeface="Calibri"/>
                <a:sym typeface="Calibri"/>
              </a:rPr>
              <a:t>constaterende dat daarbij schottenproblematiek een belemmering kan zijn om hieromtrent experimenten uit te voeren;</a:t>
            </a:r>
          </a:p>
          <a:p>
            <a:pPr defTabSz="685800" hangingPunct="0"/>
            <a:endParaRPr lang="nl-NL" sz="1050" kern="0" dirty="0">
              <a:solidFill>
                <a:srgbClr val="000000"/>
              </a:solidFill>
              <a:latin typeface="Calibri"/>
              <a:sym typeface="Calibri"/>
            </a:endParaRPr>
          </a:p>
          <a:p>
            <a:pPr defTabSz="685800" hangingPunct="0"/>
            <a:r>
              <a:rPr lang="nl-NL" sz="1050" kern="0" dirty="0">
                <a:solidFill>
                  <a:srgbClr val="000000"/>
                </a:solidFill>
                <a:latin typeface="Calibri"/>
                <a:sym typeface="Calibri"/>
              </a:rPr>
              <a:t>overwegende dat uit de voorstellen (</a:t>
            </a:r>
            <a:r>
              <a:rPr lang="nl-NL" sz="1050" kern="0" dirty="0" err="1">
                <a:solidFill>
                  <a:srgbClr val="000000"/>
                </a:solidFill>
                <a:latin typeface="Calibri"/>
                <a:sym typeface="Calibri"/>
              </a:rPr>
              <a:t>social</a:t>
            </a:r>
            <a:r>
              <a:rPr lang="nl-NL" sz="1050" kern="0" dirty="0">
                <a:solidFill>
                  <a:srgbClr val="000000"/>
                </a:solidFill>
                <a:latin typeface="Calibri"/>
                <a:sym typeface="Calibri"/>
              </a:rPr>
              <a:t> trials) van bijzonder hoogleraar Anne-Mei The over dementie, zoals ook te lezen is in haar boek «Dagelijks leven met dementie», blijkt dat er wel degelijk oplossingen hiervoor zijn die bijdragen aan betere zorg en begeleiding voor mensen met dementie en hun mantelzorgers en ook bijdragen aan beheersing van de kosten;</a:t>
            </a:r>
          </a:p>
          <a:p>
            <a:pPr defTabSz="685800" hangingPunct="0"/>
            <a:endParaRPr lang="nl-NL" sz="1050" kern="0" dirty="0">
              <a:solidFill>
                <a:srgbClr val="000000"/>
              </a:solidFill>
              <a:latin typeface="Calibri"/>
              <a:sym typeface="Calibri"/>
            </a:endParaRPr>
          </a:p>
          <a:p>
            <a:pPr defTabSz="685800" hangingPunct="0"/>
            <a:r>
              <a:rPr lang="nl-NL" sz="1050" kern="0" dirty="0">
                <a:solidFill>
                  <a:srgbClr val="000000"/>
                </a:solidFill>
                <a:latin typeface="Calibri"/>
                <a:sym typeface="Calibri"/>
              </a:rPr>
              <a:t>verzoekt de regering, de uitrol van deze specifieke experimenten over dementie en mantelzorg te ondersteunen, zorgkantoren, zorgverzekeraars, zorgaanbieders en gemeenten te benaderen om hier een actieve bijdrage aan te leveren en de belemmeringen die voortvloeien uit de schottenproblematiek te om- of </a:t>
            </a:r>
            <a:r>
              <a:rPr lang="nl-NL" sz="1050" kern="0" dirty="0" err="1">
                <a:solidFill>
                  <a:srgbClr val="000000"/>
                </a:solidFill>
                <a:latin typeface="Calibri"/>
                <a:sym typeface="Calibri"/>
              </a:rPr>
              <a:t>ontschotten</a:t>
            </a:r>
            <a:r>
              <a:rPr lang="nl-NL" sz="1050" kern="0" dirty="0">
                <a:solidFill>
                  <a:srgbClr val="000000"/>
                </a:solidFill>
                <a:latin typeface="Calibri"/>
                <a:sym typeface="Calibri"/>
              </a:rPr>
              <a:t> en de Kamer medio 2018 hierover te informeren,</a:t>
            </a:r>
          </a:p>
          <a:p>
            <a:pPr defTabSz="685800" hangingPunct="0"/>
            <a:r>
              <a:rPr lang="nl-NL" sz="1050" kern="0" dirty="0">
                <a:solidFill>
                  <a:srgbClr val="000000"/>
                </a:solidFill>
                <a:latin typeface="Calibri"/>
                <a:sym typeface="Calibri"/>
              </a:rPr>
              <a:t>en gaat over tot de orde van de dag. </a:t>
            </a:r>
            <a:br>
              <a:rPr lang="nl-NL" sz="1050" kern="0" dirty="0">
                <a:solidFill>
                  <a:srgbClr val="000000"/>
                </a:solidFill>
                <a:latin typeface="Calibri"/>
                <a:sym typeface="Calibri"/>
              </a:rPr>
            </a:br>
            <a:r>
              <a:rPr lang="nl-NL" sz="1050" kern="0" dirty="0">
                <a:solidFill>
                  <a:srgbClr val="000000"/>
                </a:solidFill>
                <a:latin typeface="Calibri"/>
                <a:sym typeface="Calibri"/>
              </a:rPr>
              <a:t/>
            </a:r>
            <a:br>
              <a:rPr lang="nl-NL" sz="1050" kern="0" dirty="0">
                <a:solidFill>
                  <a:srgbClr val="000000"/>
                </a:solidFill>
                <a:latin typeface="Calibri"/>
                <a:sym typeface="Calibri"/>
              </a:rPr>
            </a:br>
            <a:r>
              <a:rPr lang="nl-NL" sz="1050" kern="0" dirty="0">
                <a:solidFill>
                  <a:srgbClr val="000000"/>
                </a:solidFill>
                <a:latin typeface="Calibri"/>
                <a:sym typeface="Calibri"/>
              </a:rPr>
              <a:t>Bergkamp</a:t>
            </a:r>
          </a:p>
          <a:p>
            <a:pPr defTabSz="685800" hangingPunct="0"/>
            <a:r>
              <a:rPr lang="nl-NL" sz="1050" kern="0" dirty="0">
                <a:solidFill>
                  <a:srgbClr val="000000"/>
                </a:solidFill>
                <a:latin typeface="Calibri"/>
                <a:sym typeface="Calibri"/>
              </a:rPr>
              <a:t>Dik-Faber</a:t>
            </a:r>
          </a:p>
          <a:p>
            <a:pPr defTabSz="685800" hangingPunct="0"/>
            <a:r>
              <a:rPr lang="nl-NL" sz="1050" kern="0" dirty="0">
                <a:solidFill>
                  <a:srgbClr val="000000"/>
                </a:solidFill>
                <a:latin typeface="Calibri"/>
                <a:sym typeface="Calibri"/>
              </a:rPr>
              <a:t>Ellemeet</a:t>
            </a:r>
          </a:p>
        </p:txBody>
      </p:sp>
    </p:spTree>
    <p:extLst>
      <p:ext uri="{BB962C8B-B14F-4D97-AF65-F5344CB8AC3E}">
        <p14:creationId xmlns:p14="http://schemas.microsoft.com/office/powerpoint/2010/main" val="394408290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p:cNvSpPr>
          <p:nvPr>
            <p:ph type="title"/>
          </p:nvPr>
        </p:nvSpPr>
        <p:spPr>
          <a:xfrm>
            <a:off x="628650" y="1131095"/>
            <a:ext cx="7886700" cy="994172"/>
          </a:xfrm>
          <a:prstGeom prst="rect">
            <a:avLst/>
          </a:prstGeom>
        </p:spPr>
        <p:txBody>
          <a:bodyPr>
            <a:normAutofit fontScale="90000"/>
          </a:bodyPr>
          <a:lstStyle>
            <a:lvl1pPr defTabSz="886968">
              <a:defRPr sz="3104" i="1"/>
            </a:lvl1pPr>
          </a:lstStyle>
          <a:p>
            <a:r>
              <a:rPr dirty="0" err="1"/>
              <a:t>Daarom</a:t>
            </a:r>
            <a:r>
              <a:rPr dirty="0"/>
              <a:t> </a:t>
            </a:r>
            <a:r>
              <a:rPr dirty="0" err="1"/>
              <a:t>ontkomen</a:t>
            </a:r>
            <a:r>
              <a:rPr dirty="0"/>
              <a:t> we </a:t>
            </a:r>
            <a:r>
              <a:rPr dirty="0" err="1"/>
              <a:t>niet</a:t>
            </a:r>
            <a:r>
              <a:rPr dirty="0"/>
              <a:t> </a:t>
            </a:r>
            <a:r>
              <a:rPr dirty="0" err="1"/>
              <a:t>aan</a:t>
            </a:r>
            <a:r>
              <a:rPr dirty="0"/>
              <a:t> </a:t>
            </a:r>
            <a:r>
              <a:rPr dirty="0" err="1"/>
              <a:t>een</a:t>
            </a:r>
            <a:r>
              <a:rPr dirty="0"/>
              <a:t> </a:t>
            </a:r>
            <a:r>
              <a:rPr dirty="0" err="1"/>
              <a:t>stevige</a:t>
            </a:r>
            <a:r>
              <a:rPr dirty="0"/>
              <a:t> </a:t>
            </a:r>
            <a:r>
              <a:rPr dirty="0" err="1"/>
              <a:t>aanpak</a:t>
            </a:r>
            <a:r>
              <a:rPr dirty="0"/>
              <a:t> per </a:t>
            </a:r>
            <a:r>
              <a:rPr dirty="0" err="1"/>
              <a:t>systeem</a:t>
            </a:r>
            <a:r>
              <a:rPr dirty="0"/>
              <a:t> van </a:t>
            </a:r>
            <a:r>
              <a:rPr dirty="0" err="1"/>
              <a:t>zorgaanbieder</a:t>
            </a:r>
            <a:r>
              <a:rPr dirty="0"/>
              <a:t>, </a:t>
            </a:r>
            <a:r>
              <a:rPr dirty="0" err="1"/>
              <a:t>gemeente</a:t>
            </a:r>
            <a:r>
              <a:rPr dirty="0"/>
              <a:t> en </a:t>
            </a:r>
            <a:r>
              <a:rPr dirty="0" err="1"/>
              <a:t>zorgverzekeraar</a:t>
            </a:r>
            <a:r>
              <a:rPr dirty="0"/>
              <a:t> </a:t>
            </a:r>
          </a:p>
        </p:txBody>
      </p:sp>
      <p:sp>
        <p:nvSpPr>
          <p:cNvPr id="534" name="Shape 534"/>
          <p:cNvSpPr/>
          <p:nvPr/>
        </p:nvSpPr>
        <p:spPr>
          <a:xfrm>
            <a:off x="639855" y="2110078"/>
            <a:ext cx="6105526" cy="3000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1000"/>
              </a:spcBef>
              <a:defRPr sz="2000" b="1"/>
            </a:lvl1pPr>
          </a:lstStyle>
          <a:p>
            <a:pPr defTabSz="685800" hangingPunct="0">
              <a:spcBef>
                <a:spcPts val="750"/>
              </a:spcBef>
            </a:pPr>
            <a:r>
              <a:rPr sz="1500" kern="0" dirty="0" err="1">
                <a:solidFill>
                  <a:srgbClr val="000000"/>
                </a:solidFill>
                <a:latin typeface="Calibri"/>
                <a:sym typeface="Calibri"/>
              </a:rPr>
              <a:t>Aanpak</a:t>
            </a:r>
            <a:r>
              <a:rPr sz="1500" kern="0" dirty="0">
                <a:solidFill>
                  <a:srgbClr val="000000"/>
                </a:solidFill>
                <a:latin typeface="Calibri"/>
                <a:sym typeface="Calibri"/>
              </a:rPr>
              <a:t> </a:t>
            </a:r>
          </a:p>
        </p:txBody>
      </p:sp>
      <p:grpSp>
        <p:nvGrpSpPr>
          <p:cNvPr id="537" name="Group 537"/>
          <p:cNvGrpSpPr/>
          <p:nvPr/>
        </p:nvGrpSpPr>
        <p:grpSpPr>
          <a:xfrm>
            <a:off x="1424065" y="2397735"/>
            <a:ext cx="1813098" cy="639152"/>
            <a:chOff x="0" y="-1"/>
            <a:chExt cx="2417463" cy="1069202"/>
          </a:xfrm>
          <a:solidFill>
            <a:schemeClr val="accent2"/>
          </a:solidFill>
        </p:grpSpPr>
        <p:sp>
          <p:nvSpPr>
            <p:cNvPr id="535" name="Shape 535"/>
            <p:cNvSpPr/>
            <p:nvPr/>
          </p:nvSpPr>
          <p:spPr>
            <a:xfrm>
              <a:off x="0" y="-1"/>
              <a:ext cx="2417463" cy="10692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536" name="Shape 536"/>
            <p:cNvSpPr/>
            <p:nvPr/>
          </p:nvSpPr>
          <p:spPr>
            <a:xfrm>
              <a:off x="0" y="395588"/>
              <a:ext cx="2417463" cy="278025"/>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err="1">
                  <a:latin typeface="Calibri"/>
                  <a:sym typeface="Calibri"/>
                </a:rPr>
                <a:t>Fase</a:t>
              </a:r>
              <a:r>
                <a:rPr sz="1200" kern="0" dirty="0">
                  <a:latin typeface="Calibri"/>
                  <a:sym typeface="Calibri"/>
                </a:rPr>
                <a:t> 1: </a:t>
              </a:r>
              <a:r>
                <a:rPr sz="1200" kern="0" dirty="0" err="1">
                  <a:latin typeface="Calibri"/>
                  <a:sym typeface="Calibri"/>
                </a:rPr>
                <a:t>Verkennen</a:t>
              </a:r>
              <a:endParaRPr sz="1200" kern="0" dirty="0">
                <a:latin typeface="Calibri"/>
                <a:sym typeface="Calibri"/>
              </a:endParaRPr>
            </a:p>
          </p:txBody>
        </p:sp>
      </p:grpSp>
      <p:sp>
        <p:nvSpPr>
          <p:cNvPr id="538" name="Shape 538"/>
          <p:cNvSpPr/>
          <p:nvPr/>
        </p:nvSpPr>
        <p:spPr>
          <a:xfrm>
            <a:off x="3319667" y="2397735"/>
            <a:ext cx="5195682" cy="639152"/>
          </a:xfrm>
          <a:prstGeom prst="rect">
            <a:avLst/>
          </a:prstGeom>
          <a:solidFill>
            <a:schemeClr val="accent2">
              <a:lumMod val="40000"/>
              <a:lumOff val="60000"/>
            </a:schemeClr>
          </a:solidFill>
          <a:ln w="12700" cap="flat">
            <a:noFill/>
            <a:miter lim="400000"/>
            <a:tailEnd type="triangle" w="med" len="med"/>
          </a:ln>
          <a:effectLst/>
        </p:spPr>
        <p:txBody>
          <a:bodyPr wrap="square" lIns="34289" tIns="34289" rIns="34289" bIns="34289" numCol="1" anchor="ctr">
            <a:noAutofit/>
          </a:bodyPr>
          <a:lstStyle/>
          <a:p>
            <a:pPr marL="80999"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Wat is het gezamenlijke probleem dat we willen oplossen? </a:t>
            </a:r>
          </a:p>
          <a:p>
            <a:pPr marL="80999"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Hoe ziet de huidige situatie van vraag en aanbod van zorg eruit in de regio?</a:t>
            </a:r>
          </a:p>
          <a:p>
            <a:pPr marL="80999"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Welke initiatieven te starten? </a:t>
            </a:r>
          </a:p>
        </p:txBody>
      </p:sp>
      <p:grpSp>
        <p:nvGrpSpPr>
          <p:cNvPr id="543" name="Group 543"/>
          <p:cNvGrpSpPr/>
          <p:nvPr/>
        </p:nvGrpSpPr>
        <p:grpSpPr>
          <a:xfrm>
            <a:off x="1424065" y="3777166"/>
            <a:ext cx="1813098" cy="639900"/>
            <a:chOff x="0" y="-1"/>
            <a:chExt cx="2417463" cy="1069202"/>
          </a:xfrm>
          <a:solidFill>
            <a:schemeClr val="accent2"/>
          </a:solidFill>
        </p:grpSpPr>
        <p:sp>
          <p:nvSpPr>
            <p:cNvPr id="541" name="Shape 541"/>
            <p:cNvSpPr/>
            <p:nvPr/>
          </p:nvSpPr>
          <p:spPr>
            <a:xfrm>
              <a:off x="0" y="-1"/>
              <a:ext cx="2417463" cy="10692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542" name="Shape 542"/>
            <p:cNvSpPr/>
            <p:nvPr/>
          </p:nvSpPr>
          <p:spPr>
            <a:xfrm>
              <a:off x="0" y="395749"/>
              <a:ext cx="2417463" cy="27770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err="1">
                  <a:latin typeface="Calibri"/>
                  <a:sym typeface="Calibri"/>
                </a:rPr>
                <a:t>Fase</a:t>
              </a:r>
              <a:r>
                <a:rPr sz="1200" kern="0" dirty="0">
                  <a:latin typeface="Calibri"/>
                  <a:sym typeface="Calibri"/>
                </a:rPr>
                <a:t> </a:t>
              </a:r>
              <a:r>
                <a:rPr lang="en-US" sz="1200" kern="0" dirty="0">
                  <a:latin typeface="Calibri"/>
                  <a:sym typeface="Calibri"/>
                </a:rPr>
                <a:t>3</a:t>
              </a:r>
              <a:r>
                <a:rPr sz="1200" kern="0" dirty="0">
                  <a:latin typeface="Calibri"/>
                  <a:sym typeface="Calibri"/>
                </a:rPr>
                <a:t>: </a:t>
              </a:r>
              <a:r>
                <a:rPr sz="1200" kern="0" dirty="0" err="1">
                  <a:latin typeface="Calibri"/>
                  <a:sym typeface="Calibri"/>
                </a:rPr>
                <a:t>Starten</a:t>
              </a:r>
              <a:r>
                <a:rPr sz="1200" kern="0" dirty="0">
                  <a:latin typeface="Calibri"/>
                  <a:sym typeface="Calibri"/>
                </a:rPr>
                <a:t> </a:t>
              </a:r>
            </a:p>
          </p:txBody>
        </p:sp>
      </p:grpSp>
      <p:sp>
        <p:nvSpPr>
          <p:cNvPr id="544" name="Shape 544"/>
          <p:cNvSpPr/>
          <p:nvPr/>
        </p:nvSpPr>
        <p:spPr>
          <a:xfrm>
            <a:off x="3319668" y="3777166"/>
            <a:ext cx="5195681" cy="639900"/>
          </a:xfrm>
          <a:prstGeom prst="rect">
            <a:avLst/>
          </a:prstGeom>
          <a:solidFill>
            <a:schemeClr val="accent2">
              <a:lumMod val="40000"/>
              <a:lumOff val="60000"/>
            </a:schemeClr>
          </a:solidFill>
          <a:ln w="12700" cap="flat">
            <a:noFill/>
            <a:miter lim="400000"/>
            <a:tailEnd type="triangle" w="med" len="med"/>
          </a:ln>
          <a:effectLst/>
        </p:spPr>
        <p:txBody>
          <a:bodyPr wrap="square" lIns="34289" tIns="34289" rIns="34289" bIns="34289" numCol="1" anchor="ctr">
            <a:noAutofit/>
          </a:bodyPr>
          <a:lstStyle/>
          <a:p>
            <a:pPr marL="80999"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Hoe gaan we initiatieven, leermomenten in de organisatie ophalen? </a:t>
            </a:r>
          </a:p>
          <a:p>
            <a:pPr marL="80999"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Met welke initiatieven gaan we concreet starten? </a:t>
            </a:r>
            <a:endParaRPr lang="nl-NL" sz="825" kern="0" dirty="0">
              <a:solidFill>
                <a:srgbClr val="000000"/>
              </a:solidFill>
              <a:latin typeface="Calibri"/>
              <a:sym typeface="Calibri"/>
            </a:endParaRPr>
          </a:p>
          <a:p>
            <a:pPr marL="80999" lvl="1"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Wat gaan we per initiatief meten?</a:t>
            </a:r>
          </a:p>
        </p:txBody>
      </p:sp>
      <p:grpSp>
        <p:nvGrpSpPr>
          <p:cNvPr id="549" name="Group 549"/>
          <p:cNvGrpSpPr/>
          <p:nvPr/>
        </p:nvGrpSpPr>
        <p:grpSpPr>
          <a:xfrm>
            <a:off x="1424065" y="4467356"/>
            <a:ext cx="1813098" cy="639900"/>
            <a:chOff x="0" y="-1"/>
            <a:chExt cx="2417463" cy="1069202"/>
          </a:xfrm>
          <a:solidFill>
            <a:schemeClr val="accent2"/>
          </a:solidFill>
        </p:grpSpPr>
        <p:sp>
          <p:nvSpPr>
            <p:cNvPr id="547" name="Shape 547"/>
            <p:cNvSpPr/>
            <p:nvPr/>
          </p:nvSpPr>
          <p:spPr>
            <a:xfrm>
              <a:off x="0" y="-1"/>
              <a:ext cx="2417463" cy="10692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548" name="Shape 548"/>
            <p:cNvSpPr/>
            <p:nvPr/>
          </p:nvSpPr>
          <p:spPr>
            <a:xfrm>
              <a:off x="0" y="395749"/>
              <a:ext cx="2417463" cy="27770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err="1">
                  <a:latin typeface="Calibri"/>
                  <a:sym typeface="Calibri"/>
                </a:rPr>
                <a:t>Fase</a:t>
              </a:r>
              <a:r>
                <a:rPr sz="1200" kern="0" dirty="0">
                  <a:latin typeface="Calibri"/>
                  <a:sym typeface="Calibri"/>
                </a:rPr>
                <a:t> </a:t>
              </a:r>
              <a:r>
                <a:rPr lang="en-US" sz="1200" kern="0" dirty="0">
                  <a:latin typeface="Calibri"/>
                  <a:sym typeface="Calibri"/>
                </a:rPr>
                <a:t>4</a:t>
              </a:r>
              <a:r>
                <a:rPr sz="1200" kern="0" dirty="0">
                  <a:latin typeface="Calibri"/>
                  <a:sym typeface="Calibri"/>
                </a:rPr>
                <a:t>: </a:t>
              </a:r>
              <a:r>
                <a:rPr sz="1200" kern="0" dirty="0" err="1">
                  <a:latin typeface="Calibri"/>
                  <a:sym typeface="Calibri"/>
                </a:rPr>
                <a:t>Meebewegen</a:t>
              </a:r>
              <a:r>
                <a:rPr sz="1200" kern="0" dirty="0">
                  <a:latin typeface="Calibri"/>
                  <a:sym typeface="Calibri"/>
                </a:rPr>
                <a:t> </a:t>
              </a:r>
            </a:p>
          </p:txBody>
        </p:sp>
      </p:grpSp>
      <p:sp>
        <p:nvSpPr>
          <p:cNvPr id="550" name="Shape 550"/>
          <p:cNvSpPr/>
          <p:nvPr/>
        </p:nvSpPr>
        <p:spPr>
          <a:xfrm>
            <a:off x="3319668" y="4467356"/>
            <a:ext cx="5195682" cy="639900"/>
          </a:xfrm>
          <a:prstGeom prst="rect">
            <a:avLst/>
          </a:prstGeom>
          <a:solidFill>
            <a:schemeClr val="accent2">
              <a:lumMod val="40000"/>
              <a:lumOff val="60000"/>
            </a:schemeClr>
          </a:solidFill>
          <a:ln w="12700" cap="flat">
            <a:noFill/>
            <a:miter lim="400000"/>
            <a:tailEnd type="triangle" w="med" len="med"/>
          </a:ln>
          <a:effectLst/>
        </p:spPr>
        <p:txBody>
          <a:bodyPr wrap="square" lIns="34289" tIns="34289" rIns="34289" bIns="34289" numCol="1" anchor="ctr">
            <a:noAutofit/>
          </a:bodyPr>
          <a:lstStyle/>
          <a:p>
            <a:pPr marL="80999" indent="-80999" defTabSz="685800" hangingPunct="0">
              <a:lnSpc>
                <a:spcPct val="90000"/>
              </a:lnSpc>
              <a:buClr>
                <a:srgbClr val="000000"/>
              </a:buClr>
              <a:buSzPct val="100000"/>
              <a:buFont typeface="Arial"/>
              <a:buChar char="•"/>
              <a:defRPr sz="1600"/>
            </a:pPr>
            <a:r>
              <a:rPr lang="nl-NL" sz="1200" kern="0" dirty="0">
                <a:solidFill>
                  <a:srgbClr val="000000"/>
                </a:solidFill>
                <a:latin typeface="Calibri"/>
                <a:sym typeface="Calibri"/>
              </a:rPr>
              <a:t>Hoe te sturen? Oude stuurinformatie past vaak niet bij de sociale benadering </a:t>
            </a:r>
          </a:p>
          <a:p>
            <a:pPr marL="80999" indent="-80999" defTabSz="685800" hangingPunct="0">
              <a:lnSpc>
                <a:spcPct val="90000"/>
              </a:lnSpc>
              <a:buClr>
                <a:srgbClr val="000000"/>
              </a:buClr>
              <a:buSzPct val="100000"/>
              <a:buFont typeface="Arial"/>
              <a:buChar char="•"/>
              <a:defRPr sz="1600"/>
            </a:pPr>
            <a:r>
              <a:rPr lang="nl-NL" sz="1200" kern="0" dirty="0">
                <a:solidFill>
                  <a:srgbClr val="000000"/>
                </a:solidFill>
                <a:latin typeface="Calibri"/>
                <a:sym typeface="Calibri"/>
              </a:rPr>
              <a:t>Hoe draagvlak creëren om het gehele systeem te laten volgen? </a:t>
            </a:r>
          </a:p>
          <a:p>
            <a:pPr marL="80999" indent="-80999" defTabSz="685800" hangingPunct="0">
              <a:lnSpc>
                <a:spcPct val="90000"/>
              </a:lnSpc>
              <a:buClr>
                <a:srgbClr val="000000"/>
              </a:buClr>
              <a:buSzPct val="100000"/>
              <a:buFont typeface="Arial"/>
              <a:buChar char="•"/>
              <a:defRPr sz="1600"/>
            </a:pPr>
            <a:r>
              <a:rPr lang="nl-NL" sz="1200" kern="0" dirty="0">
                <a:solidFill>
                  <a:srgbClr val="000000"/>
                </a:solidFill>
                <a:latin typeface="Calibri"/>
                <a:sym typeface="Calibri"/>
              </a:rPr>
              <a:t>Hoe de huidige initiatieven </a:t>
            </a:r>
            <a:r>
              <a:rPr lang="nl-NL" sz="1200" kern="0" dirty="0" err="1">
                <a:solidFill>
                  <a:srgbClr val="000000"/>
                </a:solidFill>
                <a:latin typeface="Calibri"/>
                <a:sym typeface="Calibri"/>
              </a:rPr>
              <a:t>doorontwikkelen</a:t>
            </a:r>
            <a:r>
              <a:rPr lang="nl-NL" sz="1200" kern="0" dirty="0">
                <a:solidFill>
                  <a:srgbClr val="000000"/>
                </a:solidFill>
                <a:latin typeface="Calibri"/>
                <a:sym typeface="Calibri"/>
              </a:rPr>
              <a:t>? </a:t>
            </a:r>
          </a:p>
        </p:txBody>
      </p:sp>
      <p:sp>
        <p:nvSpPr>
          <p:cNvPr id="28" name="Shape 547"/>
          <p:cNvSpPr/>
          <p:nvPr/>
        </p:nvSpPr>
        <p:spPr>
          <a:xfrm>
            <a:off x="1424065" y="5167902"/>
            <a:ext cx="1813098" cy="639900"/>
          </a:xfrm>
          <a:prstGeom prst="rect">
            <a:avLst/>
          </a:prstGeom>
          <a:solidFill>
            <a:schemeClr val="accent2"/>
          </a:solid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r>
              <a:rPr lang="en-US" sz="1200" b="1" kern="0" dirty="0" err="1">
                <a:solidFill>
                  <a:srgbClr val="FFFFFF"/>
                </a:solidFill>
                <a:latin typeface="Calibri"/>
                <a:sym typeface="Calibri"/>
              </a:rPr>
              <a:t>Fase</a:t>
            </a:r>
            <a:r>
              <a:rPr lang="en-US" sz="1200" b="1" kern="0" dirty="0">
                <a:solidFill>
                  <a:srgbClr val="FFFFFF"/>
                </a:solidFill>
                <a:latin typeface="Calibri"/>
                <a:sym typeface="Calibri"/>
              </a:rPr>
              <a:t> 5: </a:t>
            </a:r>
            <a:r>
              <a:rPr lang="en-US" sz="1200" b="1" kern="0" dirty="0" err="1">
                <a:solidFill>
                  <a:srgbClr val="FFFFFF"/>
                </a:solidFill>
                <a:latin typeface="Calibri"/>
                <a:sym typeface="Calibri"/>
              </a:rPr>
              <a:t>Borgen</a:t>
            </a:r>
            <a:endParaRPr sz="1200" b="1" kern="0" dirty="0">
              <a:solidFill>
                <a:srgbClr val="FFFFFF"/>
              </a:solidFill>
              <a:latin typeface="Calibri"/>
              <a:sym typeface="Calibri"/>
            </a:endParaRPr>
          </a:p>
        </p:txBody>
      </p:sp>
      <p:grpSp>
        <p:nvGrpSpPr>
          <p:cNvPr id="30" name="Group 555"/>
          <p:cNvGrpSpPr/>
          <p:nvPr/>
        </p:nvGrpSpPr>
        <p:grpSpPr>
          <a:xfrm>
            <a:off x="1424065" y="3087076"/>
            <a:ext cx="1813098" cy="639900"/>
            <a:chOff x="0" y="-1"/>
            <a:chExt cx="2417463" cy="1069202"/>
          </a:xfrm>
          <a:solidFill>
            <a:schemeClr val="accent2"/>
          </a:solidFill>
        </p:grpSpPr>
        <p:sp>
          <p:nvSpPr>
            <p:cNvPr id="31" name="Shape 553"/>
            <p:cNvSpPr/>
            <p:nvPr/>
          </p:nvSpPr>
          <p:spPr>
            <a:xfrm>
              <a:off x="0" y="-1"/>
              <a:ext cx="2417463" cy="10692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solidFill>
                    <a:srgbClr val="FFFFFF"/>
                  </a:solidFill>
                </a:defRPr>
              </a:pPr>
              <a:endParaRPr sz="1200" b="1" kern="0">
                <a:solidFill>
                  <a:srgbClr val="FFFFFF"/>
                </a:solidFill>
                <a:latin typeface="Calibri"/>
                <a:sym typeface="Calibri"/>
              </a:endParaRPr>
            </a:p>
          </p:txBody>
        </p:sp>
        <p:sp>
          <p:nvSpPr>
            <p:cNvPr id="32" name="Shape 554"/>
            <p:cNvSpPr/>
            <p:nvPr/>
          </p:nvSpPr>
          <p:spPr>
            <a:xfrm>
              <a:off x="0" y="395749"/>
              <a:ext cx="2417463" cy="27770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sz="1200" kern="0" dirty="0" err="1">
                  <a:latin typeface="Calibri"/>
                  <a:sym typeface="Calibri"/>
                </a:rPr>
                <a:t>Fase</a:t>
              </a:r>
              <a:r>
                <a:rPr sz="1200" kern="0" dirty="0">
                  <a:latin typeface="Calibri"/>
                  <a:sym typeface="Calibri"/>
                </a:rPr>
                <a:t> </a:t>
              </a:r>
              <a:r>
                <a:rPr lang="en-US" sz="1200" kern="0" dirty="0">
                  <a:latin typeface="Calibri"/>
                  <a:sym typeface="Calibri"/>
                </a:rPr>
                <a:t>2</a:t>
              </a:r>
              <a:r>
                <a:rPr sz="1200" kern="0" dirty="0">
                  <a:latin typeface="Calibri"/>
                  <a:sym typeface="Calibri"/>
                </a:rPr>
                <a:t>: </a:t>
              </a:r>
              <a:r>
                <a:rPr sz="1200" kern="0" dirty="0" err="1">
                  <a:latin typeface="Calibri"/>
                  <a:sym typeface="Calibri"/>
                </a:rPr>
                <a:t>Vertrouwen</a:t>
              </a:r>
              <a:endParaRPr sz="1200" kern="0" dirty="0">
                <a:latin typeface="Calibri"/>
                <a:sym typeface="Calibri"/>
              </a:endParaRPr>
            </a:p>
          </p:txBody>
        </p:sp>
      </p:grpSp>
      <p:sp>
        <p:nvSpPr>
          <p:cNvPr id="34" name="Shape 556"/>
          <p:cNvSpPr/>
          <p:nvPr/>
        </p:nvSpPr>
        <p:spPr>
          <a:xfrm>
            <a:off x="3319668" y="3084343"/>
            <a:ext cx="5195681" cy="639900"/>
          </a:xfrm>
          <a:prstGeom prst="rect">
            <a:avLst/>
          </a:prstGeom>
          <a:solidFill>
            <a:schemeClr val="accent2">
              <a:lumMod val="40000"/>
              <a:lumOff val="60000"/>
            </a:schemeClr>
          </a:solidFill>
          <a:ln w="12700" cap="flat">
            <a:noFill/>
            <a:miter lim="400000"/>
            <a:tailEnd type="triangle" w="med" len="med"/>
          </a:ln>
          <a:effectLst/>
        </p:spPr>
        <p:txBody>
          <a:bodyPr wrap="square" lIns="34289" tIns="34289" rIns="34289" bIns="34289" numCol="1" anchor="ctr">
            <a:noAutofit/>
          </a:bodyPr>
          <a:lstStyle/>
          <a:p>
            <a:pPr marL="80999" indent="-80999" defTabSz="685800" hangingPunct="0">
              <a:lnSpc>
                <a:spcPct val="90000"/>
              </a:lnSpc>
              <a:spcBef>
                <a:spcPts val="225"/>
              </a:spcBef>
              <a:buSzPct val="100000"/>
              <a:buFont typeface="Arial"/>
              <a:buChar char="•"/>
              <a:defRPr sz="1600"/>
            </a:pPr>
            <a:r>
              <a:rPr lang="nl-NL" sz="1200" kern="0" dirty="0">
                <a:solidFill>
                  <a:srgbClr val="000000"/>
                </a:solidFill>
                <a:latin typeface="Calibri"/>
                <a:sym typeface="Calibri"/>
              </a:rPr>
              <a:t>Wat zijn de kansen en de randvoorwaarden die moeten worden ingevuld voor zorgaanbieder, gemeente en zorgverzekeraar? </a:t>
            </a:r>
          </a:p>
        </p:txBody>
      </p:sp>
      <p:sp>
        <p:nvSpPr>
          <p:cNvPr id="36" name="Shape 550"/>
          <p:cNvSpPr/>
          <p:nvPr/>
        </p:nvSpPr>
        <p:spPr>
          <a:xfrm>
            <a:off x="3319668" y="5167902"/>
            <a:ext cx="5195682" cy="639900"/>
          </a:xfrm>
          <a:prstGeom prst="rect">
            <a:avLst/>
          </a:prstGeom>
          <a:solidFill>
            <a:schemeClr val="accent2">
              <a:lumMod val="40000"/>
              <a:lumOff val="60000"/>
            </a:schemeClr>
          </a:solidFill>
          <a:ln w="12700" cap="flat">
            <a:noFill/>
            <a:miter lim="400000"/>
            <a:tailEnd type="triangle" w="med" len="med"/>
          </a:ln>
          <a:effectLst/>
        </p:spPr>
        <p:txBody>
          <a:bodyPr wrap="square" lIns="34289" tIns="34289" rIns="34289" bIns="34289" numCol="1" anchor="ctr">
            <a:noAutofit/>
          </a:bodyPr>
          <a:lstStyle/>
          <a:p>
            <a:pPr marL="80999" indent="-80999" defTabSz="685800" hangingPunct="0">
              <a:lnSpc>
                <a:spcPct val="90000"/>
              </a:lnSpc>
              <a:buClr>
                <a:srgbClr val="000000"/>
              </a:buClr>
              <a:buSzPct val="100000"/>
              <a:buFont typeface="Arial"/>
              <a:buChar char="•"/>
              <a:defRPr sz="1600"/>
            </a:pPr>
            <a:r>
              <a:rPr lang="en-US" sz="1200" kern="0" dirty="0">
                <a:solidFill>
                  <a:srgbClr val="000000"/>
                </a:solidFill>
                <a:latin typeface="Calibri"/>
                <a:sym typeface="Calibri"/>
              </a:rPr>
              <a:t>Hoe de </a:t>
            </a:r>
            <a:r>
              <a:rPr lang="en-US" sz="1200" kern="0" dirty="0" err="1">
                <a:solidFill>
                  <a:srgbClr val="000000"/>
                </a:solidFill>
                <a:latin typeface="Calibri"/>
                <a:sym typeface="Calibri"/>
              </a:rPr>
              <a:t>behaalde</a:t>
            </a:r>
            <a:r>
              <a:rPr lang="en-US" sz="1200" kern="0" dirty="0">
                <a:solidFill>
                  <a:srgbClr val="000000"/>
                </a:solidFill>
                <a:latin typeface="Calibri"/>
                <a:sym typeface="Calibri"/>
              </a:rPr>
              <a:t> </a:t>
            </a:r>
            <a:r>
              <a:rPr lang="en-US" sz="1200" kern="0" dirty="0" err="1">
                <a:solidFill>
                  <a:srgbClr val="000000"/>
                </a:solidFill>
                <a:latin typeface="Calibri"/>
                <a:sym typeface="Calibri"/>
              </a:rPr>
              <a:t>resultaten</a:t>
            </a:r>
            <a:r>
              <a:rPr lang="en-US" sz="1200" kern="0" dirty="0">
                <a:solidFill>
                  <a:srgbClr val="000000"/>
                </a:solidFill>
                <a:latin typeface="Calibri"/>
                <a:sym typeface="Calibri"/>
              </a:rPr>
              <a:t> </a:t>
            </a:r>
            <a:r>
              <a:rPr lang="en-US" sz="1200" kern="0" dirty="0" err="1">
                <a:solidFill>
                  <a:srgbClr val="000000"/>
                </a:solidFill>
                <a:latin typeface="Calibri"/>
                <a:sym typeface="Calibri"/>
              </a:rPr>
              <a:t>behouden</a:t>
            </a:r>
            <a:r>
              <a:rPr lang="en-US" sz="1200" kern="0" dirty="0">
                <a:solidFill>
                  <a:srgbClr val="000000"/>
                </a:solidFill>
                <a:latin typeface="Calibri"/>
                <a:sym typeface="Calibri"/>
              </a:rPr>
              <a:t>? </a:t>
            </a:r>
          </a:p>
        </p:txBody>
      </p:sp>
      <p:sp>
        <p:nvSpPr>
          <p:cNvPr id="37" name="Text Placeholder 2"/>
          <p:cNvSpPr txBox="1">
            <a:spLocks/>
          </p:cNvSpPr>
          <p:nvPr/>
        </p:nvSpPr>
        <p:spPr>
          <a:xfrm>
            <a:off x="597134" y="2902409"/>
            <a:ext cx="670871" cy="369332"/>
          </a:xfrm>
          <a:prstGeom prst="rect">
            <a:avLst/>
          </a:prstGeom>
        </p:spPr>
        <p:txBody>
          <a:bodyPr vert="horz" wrap="square" lIns="0" tIns="0" rIns="0" bIns="0" rtlCol="0">
            <a:spAutoFit/>
          </a:bodyPr>
          <a:lstStyle>
            <a:lvl1pPr marL="0" indent="0" algn="l" defTabSz="914400" rtl="0" eaLnBrk="1" latinLnBrk="0" hangingPunct="1">
              <a:lnSpc>
                <a:spcPts val="216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378000" indent="-180000" algn="l" defTabSz="914400" rtl="0" eaLnBrk="1" latinLnBrk="0" hangingPunct="1">
              <a:lnSpc>
                <a:spcPct val="90000"/>
              </a:lnSpc>
              <a:spcBef>
                <a:spcPts val="600"/>
              </a:spcBef>
              <a:buFont typeface="Arial" panose="020B0604020202020204" pitchFamily="34" charset="0"/>
              <a:buChar char="–"/>
              <a:defRPr sz="1400" b="0" kern="1200">
                <a:solidFill>
                  <a:schemeClr val="tx1"/>
                </a:solidFill>
                <a:latin typeface="+mn-lt"/>
                <a:ea typeface="+mn-ea"/>
                <a:cs typeface="+mn-cs"/>
              </a:defRPr>
            </a:lvl2pPr>
            <a:lvl3pPr marL="55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3pPr>
            <a:lvl4pPr marL="73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4pPr>
            <a:lvl5pPr marL="738000" indent="-179388" algn="l" defTabSz="914400" rtl="0" eaLnBrk="1" latinLnBrk="0" hangingPunct="1">
              <a:lnSpc>
                <a:spcPct val="100000"/>
              </a:lnSpc>
              <a:spcBef>
                <a:spcPts val="0"/>
              </a:spcBef>
              <a:buFont typeface="Arial" panose="020B0604020202020204" pitchFamily="34" charset="0"/>
              <a:buChar char="–"/>
              <a:tabLst/>
              <a:defRPr sz="1400" b="0" kern="1200">
                <a:solidFill>
                  <a:schemeClr val="tx1"/>
                </a:solidFill>
                <a:latin typeface="+mn-lt"/>
                <a:ea typeface="+mn-ea"/>
                <a:cs typeface="+mn-cs"/>
              </a:defRPr>
            </a:lvl5pPr>
            <a:lvl6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a:lnSpc>
                <a:spcPct val="100000"/>
              </a:lnSpc>
            </a:pPr>
            <a:r>
              <a:rPr lang="nl-NL" sz="1200" dirty="0">
                <a:solidFill>
                  <a:srgbClr val="000000"/>
                </a:solidFill>
                <a:latin typeface="Calibri"/>
                <a:ea typeface="Verdana" panose="020B0604030504040204" pitchFamily="34" charset="0"/>
                <a:cs typeface="Verdana" panose="020B0604030504040204" pitchFamily="34" charset="0"/>
                <a:sym typeface="Calibri"/>
              </a:rPr>
              <a:t>~ 6 maanden</a:t>
            </a:r>
            <a:endParaRPr lang="nl-NL" sz="1200" b="0" dirty="0">
              <a:solidFill>
                <a:srgbClr val="000000"/>
              </a:solidFill>
              <a:latin typeface="Calibri"/>
              <a:ea typeface="Verdana" panose="020B0604030504040204" pitchFamily="34" charset="0"/>
              <a:cs typeface="Verdana" panose="020B0604030504040204" pitchFamily="34" charset="0"/>
              <a:sym typeface="Calibri"/>
            </a:endParaRPr>
          </a:p>
        </p:txBody>
      </p:sp>
      <p:sp>
        <p:nvSpPr>
          <p:cNvPr id="38" name="Text Placeholder 2"/>
          <p:cNvSpPr txBox="1">
            <a:spLocks/>
          </p:cNvSpPr>
          <p:nvPr/>
        </p:nvSpPr>
        <p:spPr>
          <a:xfrm>
            <a:off x="597134" y="3809153"/>
            <a:ext cx="670871" cy="369332"/>
          </a:xfrm>
          <a:prstGeom prst="rect">
            <a:avLst/>
          </a:prstGeom>
        </p:spPr>
        <p:txBody>
          <a:bodyPr vert="horz" wrap="square" lIns="0" tIns="0" rIns="0" bIns="0" rtlCol="0">
            <a:spAutoFit/>
          </a:bodyPr>
          <a:lstStyle>
            <a:lvl1pPr marL="0" indent="0" algn="l" defTabSz="914400" rtl="0" eaLnBrk="1" latinLnBrk="0" hangingPunct="1">
              <a:lnSpc>
                <a:spcPts val="216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378000" indent="-180000" algn="l" defTabSz="914400" rtl="0" eaLnBrk="1" latinLnBrk="0" hangingPunct="1">
              <a:lnSpc>
                <a:spcPct val="90000"/>
              </a:lnSpc>
              <a:spcBef>
                <a:spcPts val="600"/>
              </a:spcBef>
              <a:buFont typeface="Arial" panose="020B0604020202020204" pitchFamily="34" charset="0"/>
              <a:buChar char="–"/>
              <a:defRPr sz="1400" b="0" kern="1200">
                <a:solidFill>
                  <a:schemeClr val="tx1"/>
                </a:solidFill>
                <a:latin typeface="+mn-lt"/>
                <a:ea typeface="+mn-ea"/>
                <a:cs typeface="+mn-cs"/>
              </a:defRPr>
            </a:lvl2pPr>
            <a:lvl3pPr marL="55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3pPr>
            <a:lvl4pPr marL="73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4pPr>
            <a:lvl5pPr marL="738000" indent="-179388" algn="l" defTabSz="914400" rtl="0" eaLnBrk="1" latinLnBrk="0" hangingPunct="1">
              <a:lnSpc>
                <a:spcPct val="100000"/>
              </a:lnSpc>
              <a:spcBef>
                <a:spcPts val="0"/>
              </a:spcBef>
              <a:buFont typeface="Arial" panose="020B0604020202020204" pitchFamily="34" charset="0"/>
              <a:buChar char="–"/>
              <a:tabLst/>
              <a:defRPr sz="1400" b="0" kern="1200">
                <a:solidFill>
                  <a:schemeClr val="tx1"/>
                </a:solidFill>
                <a:latin typeface="+mn-lt"/>
                <a:ea typeface="+mn-ea"/>
                <a:cs typeface="+mn-cs"/>
              </a:defRPr>
            </a:lvl5pPr>
            <a:lvl6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a:lnSpc>
                <a:spcPct val="100000"/>
              </a:lnSpc>
            </a:pPr>
            <a:r>
              <a:rPr lang="nl-NL" sz="1200" dirty="0">
                <a:solidFill>
                  <a:srgbClr val="000000"/>
                </a:solidFill>
                <a:latin typeface="Calibri"/>
                <a:ea typeface="Verdana" panose="020B0604030504040204" pitchFamily="34" charset="0"/>
                <a:cs typeface="Verdana" panose="020B0604030504040204" pitchFamily="34" charset="0"/>
                <a:sym typeface="Calibri"/>
              </a:rPr>
              <a:t>~ 12 maanden</a:t>
            </a:r>
            <a:endParaRPr lang="nl-NL" sz="1200" b="0" dirty="0">
              <a:solidFill>
                <a:srgbClr val="000000"/>
              </a:solidFill>
              <a:latin typeface="Calibri"/>
              <a:ea typeface="Verdana" panose="020B0604030504040204" pitchFamily="34" charset="0"/>
              <a:cs typeface="Verdana" panose="020B0604030504040204" pitchFamily="34" charset="0"/>
              <a:sym typeface="Calibri"/>
            </a:endParaRPr>
          </a:p>
        </p:txBody>
      </p:sp>
      <p:sp>
        <p:nvSpPr>
          <p:cNvPr id="39" name="Text Placeholder 2"/>
          <p:cNvSpPr txBox="1">
            <a:spLocks/>
          </p:cNvSpPr>
          <p:nvPr/>
        </p:nvSpPr>
        <p:spPr>
          <a:xfrm>
            <a:off x="597134" y="4561290"/>
            <a:ext cx="670871" cy="369332"/>
          </a:xfrm>
          <a:prstGeom prst="rect">
            <a:avLst/>
          </a:prstGeom>
        </p:spPr>
        <p:txBody>
          <a:bodyPr vert="horz" wrap="square" lIns="0" tIns="0" rIns="0" bIns="0" rtlCol="0">
            <a:spAutoFit/>
          </a:bodyPr>
          <a:lstStyle>
            <a:lvl1pPr marL="0" indent="0" algn="l" defTabSz="914400" rtl="0" eaLnBrk="1" latinLnBrk="0" hangingPunct="1">
              <a:lnSpc>
                <a:spcPts val="216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378000" indent="-180000" algn="l" defTabSz="914400" rtl="0" eaLnBrk="1" latinLnBrk="0" hangingPunct="1">
              <a:lnSpc>
                <a:spcPct val="90000"/>
              </a:lnSpc>
              <a:spcBef>
                <a:spcPts val="600"/>
              </a:spcBef>
              <a:buFont typeface="Arial" panose="020B0604020202020204" pitchFamily="34" charset="0"/>
              <a:buChar char="–"/>
              <a:defRPr sz="1400" b="0" kern="1200">
                <a:solidFill>
                  <a:schemeClr val="tx1"/>
                </a:solidFill>
                <a:latin typeface="+mn-lt"/>
                <a:ea typeface="+mn-ea"/>
                <a:cs typeface="+mn-cs"/>
              </a:defRPr>
            </a:lvl2pPr>
            <a:lvl3pPr marL="55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3pPr>
            <a:lvl4pPr marL="73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4pPr>
            <a:lvl5pPr marL="738000" indent="-179388" algn="l" defTabSz="914400" rtl="0" eaLnBrk="1" latinLnBrk="0" hangingPunct="1">
              <a:lnSpc>
                <a:spcPct val="100000"/>
              </a:lnSpc>
              <a:spcBef>
                <a:spcPts val="0"/>
              </a:spcBef>
              <a:buFont typeface="Arial" panose="020B0604020202020204" pitchFamily="34" charset="0"/>
              <a:buChar char="–"/>
              <a:tabLst/>
              <a:defRPr sz="1400" b="0" kern="1200">
                <a:solidFill>
                  <a:schemeClr val="tx1"/>
                </a:solidFill>
                <a:latin typeface="+mn-lt"/>
                <a:ea typeface="+mn-ea"/>
                <a:cs typeface="+mn-cs"/>
              </a:defRPr>
            </a:lvl5pPr>
            <a:lvl6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a:lnSpc>
                <a:spcPct val="100000"/>
              </a:lnSpc>
            </a:pPr>
            <a:r>
              <a:rPr lang="nl-NL" sz="1200" dirty="0">
                <a:solidFill>
                  <a:srgbClr val="000000"/>
                </a:solidFill>
                <a:latin typeface="Calibri"/>
                <a:ea typeface="Verdana" panose="020B0604030504040204" pitchFamily="34" charset="0"/>
                <a:cs typeface="Verdana" panose="020B0604030504040204" pitchFamily="34" charset="0"/>
                <a:sym typeface="Calibri"/>
              </a:rPr>
              <a:t>~ 24 maanden</a:t>
            </a:r>
            <a:endParaRPr lang="nl-NL" sz="1200" b="0" dirty="0">
              <a:solidFill>
                <a:srgbClr val="000000"/>
              </a:solidFill>
              <a:latin typeface="Calibri"/>
              <a:ea typeface="Verdana" panose="020B0604030504040204" pitchFamily="34" charset="0"/>
              <a:cs typeface="Verdana" panose="020B0604030504040204" pitchFamily="34" charset="0"/>
              <a:sym typeface="Calibri"/>
            </a:endParaRPr>
          </a:p>
        </p:txBody>
      </p:sp>
      <p:sp>
        <p:nvSpPr>
          <p:cNvPr id="35" name="Text Placeholder 2"/>
          <p:cNvSpPr txBox="1">
            <a:spLocks/>
          </p:cNvSpPr>
          <p:nvPr/>
        </p:nvSpPr>
        <p:spPr>
          <a:xfrm>
            <a:off x="570281" y="5345771"/>
            <a:ext cx="670871" cy="184666"/>
          </a:xfrm>
          <a:prstGeom prst="rect">
            <a:avLst/>
          </a:prstGeom>
        </p:spPr>
        <p:txBody>
          <a:bodyPr vert="horz" wrap="square" lIns="0" tIns="0" rIns="0" bIns="0" rtlCol="0">
            <a:spAutoFit/>
          </a:bodyPr>
          <a:lstStyle>
            <a:lvl1pPr marL="0" indent="0" algn="l" defTabSz="914400" rtl="0" eaLnBrk="1" latinLnBrk="0" hangingPunct="1">
              <a:lnSpc>
                <a:spcPts val="216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378000" indent="-180000" algn="l" defTabSz="914400" rtl="0" eaLnBrk="1" latinLnBrk="0" hangingPunct="1">
              <a:lnSpc>
                <a:spcPct val="90000"/>
              </a:lnSpc>
              <a:spcBef>
                <a:spcPts val="600"/>
              </a:spcBef>
              <a:buFont typeface="Arial" panose="020B0604020202020204" pitchFamily="34" charset="0"/>
              <a:buChar char="–"/>
              <a:defRPr sz="1400" b="0" kern="1200">
                <a:solidFill>
                  <a:schemeClr val="tx1"/>
                </a:solidFill>
                <a:latin typeface="+mn-lt"/>
                <a:ea typeface="+mn-ea"/>
                <a:cs typeface="+mn-cs"/>
              </a:defRPr>
            </a:lvl2pPr>
            <a:lvl3pPr marL="55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3pPr>
            <a:lvl4pPr marL="738000" indent="-179388" algn="l" defTabSz="914400" rtl="0" eaLnBrk="1" latinLnBrk="0" hangingPunct="1">
              <a:lnSpc>
                <a:spcPct val="100000"/>
              </a:lnSpc>
              <a:spcBef>
                <a:spcPts val="0"/>
              </a:spcBef>
              <a:buFont typeface="Arial" panose="020B0604020202020204" pitchFamily="34" charset="0"/>
              <a:buChar char="–"/>
              <a:defRPr sz="1400" b="0" kern="1200">
                <a:solidFill>
                  <a:schemeClr val="tx1"/>
                </a:solidFill>
                <a:latin typeface="+mn-lt"/>
                <a:ea typeface="+mn-ea"/>
                <a:cs typeface="+mn-cs"/>
              </a:defRPr>
            </a:lvl4pPr>
            <a:lvl5pPr marL="738000" indent="-179388" algn="l" defTabSz="914400" rtl="0" eaLnBrk="1" latinLnBrk="0" hangingPunct="1">
              <a:lnSpc>
                <a:spcPct val="100000"/>
              </a:lnSpc>
              <a:spcBef>
                <a:spcPts val="0"/>
              </a:spcBef>
              <a:buFont typeface="Arial" panose="020B0604020202020204" pitchFamily="34" charset="0"/>
              <a:buChar char="–"/>
              <a:tabLst/>
              <a:defRPr sz="1400" b="0" kern="1200">
                <a:solidFill>
                  <a:schemeClr val="tx1"/>
                </a:solidFill>
                <a:latin typeface="+mn-lt"/>
                <a:ea typeface="+mn-ea"/>
                <a:cs typeface="+mn-cs"/>
              </a:defRPr>
            </a:lvl5pPr>
            <a:lvl6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717550" indent="-1793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a:lnSpc>
                <a:spcPct val="100000"/>
              </a:lnSpc>
            </a:pPr>
            <a:r>
              <a:rPr lang="nl-NL" sz="1200" dirty="0">
                <a:solidFill>
                  <a:srgbClr val="000000"/>
                </a:solidFill>
                <a:latin typeface="Calibri"/>
                <a:ea typeface="Verdana" panose="020B0604030504040204" pitchFamily="34" charset="0"/>
                <a:cs typeface="Verdana" panose="020B0604030504040204" pitchFamily="34" charset="0"/>
                <a:sym typeface="Calibri"/>
              </a:rPr>
              <a:t>Continue</a:t>
            </a:r>
          </a:p>
        </p:txBody>
      </p:sp>
      <p:cxnSp>
        <p:nvCxnSpPr>
          <p:cNvPr id="4" name="Straight Arrow Connector 3"/>
          <p:cNvCxnSpPr/>
          <p:nvPr/>
        </p:nvCxnSpPr>
        <p:spPr>
          <a:xfrm>
            <a:off x="1347517" y="2450478"/>
            <a:ext cx="0" cy="1172818"/>
          </a:xfrm>
          <a:prstGeom prst="straightConnector1">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p:cNvCxnSpPr/>
          <p:nvPr/>
        </p:nvCxnSpPr>
        <p:spPr>
          <a:xfrm>
            <a:off x="1347517" y="3737595"/>
            <a:ext cx="0" cy="652620"/>
          </a:xfrm>
          <a:prstGeom prst="straightConnector1">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p:cNvCxnSpPr/>
          <p:nvPr/>
        </p:nvCxnSpPr>
        <p:spPr>
          <a:xfrm>
            <a:off x="1347517" y="4440506"/>
            <a:ext cx="0" cy="652620"/>
          </a:xfrm>
          <a:prstGeom prst="straightConnector1">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 name="Straight Arrow Connector 42"/>
          <p:cNvCxnSpPr/>
          <p:nvPr/>
        </p:nvCxnSpPr>
        <p:spPr>
          <a:xfrm>
            <a:off x="1347517" y="5141051"/>
            <a:ext cx="0" cy="652620"/>
          </a:xfrm>
          <a:prstGeom prst="straightConnector1">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4709280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a:spLocks noGrp="1"/>
          </p:cNvSpPr>
          <p:nvPr>
            <p:ph type="title"/>
          </p:nvPr>
        </p:nvSpPr>
        <p:spPr>
          <a:xfrm>
            <a:off x="628650" y="1131095"/>
            <a:ext cx="7886700" cy="994172"/>
          </a:xfrm>
          <a:prstGeom prst="rect">
            <a:avLst/>
          </a:prstGeom>
        </p:spPr>
        <p:txBody>
          <a:bodyPr>
            <a:normAutofit fontScale="90000"/>
          </a:bodyPr>
          <a:lstStyle>
            <a:lvl1pPr defTabSz="868680">
              <a:defRPr sz="3040" i="1"/>
            </a:lvl1pPr>
          </a:lstStyle>
          <a:p>
            <a:r>
              <a:rPr lang="nl-NL" dirty="0"/>
              <a:t>Met stuurinformatie maken we inzichtelijk dat de sociale benadering dementie de kloof dicht tussen vraag en aanbod </a:t>
            </a:r>
          </a:p>
        </p:txBody>
      </p:sp>
      <p:sp>
        <p:nvSpPr>
          <p:cNvPr id="561" name="Shape 561"/>
          <p:cNvSpPr/>
          <p:nvPr/>
        </p:nvSpPr>
        <p:spPr>
          <a:xfrm>
            <a:off x="679791" y="2027635"/>
            <a:ext cx="6105526" cy="3000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1000"/>
              </a:spcBef>
              <a:defRPr sz="2000" b="1"/>
            </a:lvl1pPr>
          </a:lstStyle>
          <a:p>
            <a:pPr defTabSz="685800" hangingPunct="0">
              <a:spcBef>
                <a:spcPts val="750"/>
              </a:spcBef>
            </a:pPr>
            <a:r>
              <a:rPr sz="1500" kern="0" dirty="0" err="1">
                <a:solidFill>
                  <a:srgbClr val="000000"/>
                </a:solidFill>
                <a:latin typeface="Calibri"/>
                <a:sym typeface="Calibri"/>
              </a:rPr>
              <a:t>Stuurinformatie</a:t>
            </a:r>
            <a:endParaRPr sz="1500" kern="0" dirty="0">
              <a:solidFill>
                <a:srgbClr val="000000"/>
              </a:solidFill>
              <a:latin typeface="Calibri"/>
              <a:sym typeface="Calibri"/>
            </a:endParaRPr>
          </a:p>
        </p:txBody>
      </p:sp>
      <p:sp>
        <p:nvSpPr>
          <p:cNvPr id="562" name="Shape 562"/>
          <p:cNvSpPr/>
          <p:nvPr/>
        </p:nvSpPr>
        <p:spPr>
          <a:xfrm>
            <a:off x="514285" y="2298991"/>
            <a:ext cx="2597905" cy="1771778"/>
          </a:xfrm>
          <a:prstGeom prst="roundRect">
            <a:avLst>
              <a:gd name="adj" fmla="val 3828"/>
            </a:avLst>
          </a:prstGeom>
          <a:solidFill>
            <a:schemeClr val="accent2">
              <a:lumMod val="20000"/>
              <a:lumOff val="80000"/>
            </a:schemeClr>
          </a:solidFill>
          <a:ln w="12700">
            <a:miter lim="400000"/>
          </a:ln>
        </p:spPr>
        <p:txBody>
          <a:bodyPr lIns="34289" rIns="34289" anchor="ctr"/>
          <a:lstStyle/>
          <a:p>
            <a:pPr defTabSz="685800" hangingPunct="0">
              <a:lnSpc>
                <a:spcPct val="90000"/>
              </a:lnSpc>
              <a:spcBef>
                <a:spcPts val="450"/>
              </a:spcBef>
              <a:defRPr sz="1600">
                <a:solidFill>
                  <a:srgbClr val="FFFFFF"/>
                </a:solidFill>
              </a:defRPr>
            </a:pPr>
            <a:endParaRPr lang="nl-NL" sz="1200" kern="0" dirty="0">
              <a:solidFill>
                <a:srgbClr val="000000"/>
              </a:solidFill>
              <a:latin typeface="Calibri"/>
              <a:sym typeface="Calibri"/>
            </a:endParaRPr>
          </a:p>
          <a:p>
            <a:pPr defTabSz="685800" hangingPunct="0">
              <a:lnSpc>
                <a:spcPct val="90000"/>
              </a:lnSpc>
              <a:spcBef>
                <a:spcPts val="450"/>
              </a:spcBef>
              <a:defRPr sz="1600">
                <a:solidFill>
                  <a:srgbClr val="FFFFFF"/>
                </a:solidFill>
              </a:defRPr>
            </a:pPr>
            <a:r>
              <a:rPr lang="nl-NL" sz="1200" kern="0" dirty="0">
                <a:solidFill>
                  <a:srgbClr val="000000"/>
                </a:solidFill>
                <a:latin typeface="Calibri"/>
                <a:sym typeface="Calibri"/>
              </a:rPr>
              <a:t>Inzetten Gids:</a:t>
            </a:r>
          </a:p>
          <a:p>
            <a:pPr marL="257175" lvl="2" indent="-257175" defTabSz="685800" hangingPunct="0">
              <a:lnSpc>
                <a:spcPct val="90000"/>
              </a:lnSpc>
              <a:spcBef>
                <a:spcPts val="450"/>
              </a:spcBef>
              <a:buFontTx/>
              <a:buAutoNum type="arabicPeriod"/>
              <a:defRPr sz="1600">
                <a:solidFill>
                  <a:srgbClr val="FFFFFF"/>
                </a:solidFill>
              </a:defRPr>
            </a:pPr>
            <a:r>
              <a:rPr lang="nl-NL" sz="1200" kern="0" dirty="0">
                <a:solidFill>
                  <a:srgbClr val="000000"/>
                </a:solidFill>
                <a:latin typeface="Calibri"/>
                <a:sym typeface="Calibri"/>
              </a:rPr>
              <a:t>Hoeveel mensen maken gebruik van de Gids? </a:t>
            </a:r>
          </a:p>
          <a:p>
            <a:pPr marL="257175" lvl="2" indent="-257175" defTabSz="685800" hangingPunct="0">
              <a:lnSpc>
                <a:spcPct val="90000"/>
              </a:lnSpc>
              <a:spcBef>
                <a:spcPts val="450"/>
              </a:spcBef>
              <a:buFontTx/>
              <a:buAutoNum type="arabicPeriod"/>
              <a:defRPr sz="1600">
                <a:solidFill>
                  <a:srgbClr val="FFFFFF"/>
                </a:solidFill>
              </a:defRPr>
            </a:pPr>
            <a:r>
              <a:rPr lang="nl-NL" sz="1200" kern="0" dirty="0">
                <a:solidFill>
                  <a:srgbClr val="000000"/>
                </a:solidFill>
                <a:latin typeface="Calibri"/>
                <a:sym typeface="Calibri"/>
              </a:rPr>
              <a:t>Hoeveel gaat de Gids bij hen langs? </a:t>
            </a:r>
          </a:p>
          <a:p>
            <a:pPr marL="257175" lvl="2" indent="-257175" defTabSz="685800" hangingPunct="0">
              <a:lnSpc>
                <a:spcPct val="90000"/>
              </a:lnSpc>
              <a:spcBef>
                <a:spcPts val="450"/>
              </a:spcBef>
              <a:buFontTx/>
              <a:buAutoNum type="arabicPeriod"/>
              <a:defRPr sz="1600">
                <a:solidFill>
                  <a:srgbClr val="FFFFFF"/>
                </a:solidFill>
              </a:defRPr>
            </a:pPr>
            <a:r>
              <a:rPr lang="nl-NL" sz="1200" kern="0" dirty="0">
                <a:solidFill>
                  <a:srgbClr val="000000"/>
                </a:solidFill>
                <a:latin typeface="Calibri"/>
                <a:sym typeface="Calibri"/>
              </a:rPr>
              <a:t>Wat wordt er met de Gids besproken? </a:t>
            </a:r>
          </a:p>
        </p:txBody>
      </p:sp>
      <p:sp>
        <p:nvSpPr>
          <p:cNvPr id="563" name="Shape 563"/>
          <p:cNvSpPr/>
          <p:nvPr/>
        </p:nvSpPr>
        <p:spPr>
          <a:xfrm>
            <a:off x="839974" y="2364092"/>
            <a:ext cx="1721333" cy="25853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600"/>
              </a:spcBef>
              <a:defRPr sz="1600" b="1"/>
            </a:lvl1pPr>
          </a:lstStyle>
          <a:p>
            <a:pPr defTabSz="685800" hangingPunct="0">
              <a:spcBef>
                <a:spcPts val="450"/>
              </a:spcBef>
            </a:pPr>
            <a:r>
              <a:rPr sz="1200" kern="0" dirty="0">
                <a:solidFill>
                  <a:srgbClr val="000000"/>
                </a:solidFill>
                <a:latin typeface="Calibri"/>
                <a:sym typeface="Calibri"/>
              </a:rPr>
              <a:t>Wat </a:t>
            </a:r>
            <a:r>
              <a:rPr sz="1200" kern="0" dirty="0" err="1">
                <a:solidFill>
                  <a:srgbClr val="000000"/>
                </a:solidFill>
                <a:latin typeface="Calibri"/>
                <a:sym typeface="Calibri"/>
              </a:rPr>
              <a:t>doen</a:t>
            </a:r>
            <a:r>
              <a:rPr sz="1200" kern="0" dirty="0">
                <a:solidFill>
                  <a:srgbClr val="000000"/>
                </a:solidFill>
                <a:latin typeface="Calibri"/>
                <a:sym typeface="Calibri"/>
              </a:rPr>
              <a:t> we? </a:t>
            </a:r>
          </a:p>
        </p:txBody>
      </p:sp>
      <p:sp>
        <p:nvSpPr>
          <p:cNvPr id="565" name="Shape 565"/>
          <p:cNvSpPr/>
          <p:nvPr/>
        </p:nvSpPr>
        <p:spPr>
          <a:xfrm>
            <a:off x="5906029" y="2306630"/>
            <a:ext cx="2597903" cy="1539000"/>
          </a:xfrm>
          <a:prstGeom prst="roundRect">
            <a:avLst>
              <a:gd name="adj" fmla="val 3828"/>
            </a:avLst>
          </a:prstGeom>
          <a:solidFill>
            <a:schemeClr val="accent2">
              <a:lumMod val="20000"/>
              <a:lumOff val="80000"/>
            </a:schemeClr>
          </a:solidFill>
          <a:ln w="12700">
            <a:miter lim="400000"/>
          </a:ln>
        </p:spPr>
        <p:txBody>
          <a:bodyPr lIns="34289" rIns="34289" anchor="ctr"/>
          <a:lstStyle/>
          <a:p>
            <a:pPr algn="ctr" defTabSz="685800" hangingPunct="0">
              <a:lnSpc>
                <a:spcPct val="90000"/>
              </a:lnSpc>
              <a:spcBef>
                <a:spcPts val="450"/>
              </a:spcBef>
              <a:defRPr sz="1600">
                <a:solidFill>
                  <a:srgbClr val="FFFFFF"/>
                </a:solidFill>
              </a:defRPr>
            </a:pPr>
            <a:endParaRPr sz="1200" kern="0">
              <a:solidFill>
                <a:srgbClr val="FFFFFF"/>
              </a:solidFill>
              <a:latin typeface="Calibri"/>
              <a:sym typeface="Calibri"/>
            </a:endParaRPr>
          </a:p>
        </p:txBody>
      </p:sp>
      <p:sp>
        <p:nvSpPr>
          <p:cNvPr id="567" name="Shape 567"/>
          <p:cNvSpPr/>
          <p:nvPr/>
        </p:nvSpPr>
        <p:spPr>
          <a:xfrm>
            <a:off x="6190079" y="2371730"/>
            <a:ext cx="2094644" cy="258532"/>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nSpc>
                <a:spcPct val="90000"/>
              </a:lnSpc>
              <a:spcBef>
                <a:spcPts val="600"/>
              </a:spcBef>
              <a:defRPr sz="1600" b="1"/>
            </a:lvl1pPr>
          </a:lstStyle>
          <a:p>
            <a:pPr defTabSz="685800" hangingPunct="0">
              <a:spcBef>
                <a:spcPts val="450"/>
              </a:spcBef>
            </a:pPr>
            <a:r>
              <a:rPr sz="1200" kern="0" dirty="0">
                <a:solidFill>
                  <a:srgbClr val="000000"/>
                </a:solidFill>
                <a:latin typeface="Calibri"/>
                <a:sym typeface="Calibri"/>
              </a:rPr>
              <a:t>Wat is het </a:t>
            </a:r>
            <a:r>
              <a:rPr sz="1200" kern="0" dirty="0" err="1">
                <a:solidFill>
                  <a:srgbClr val="000000"/>
                </a:solidFill>
                <a:latin typeface="Calibri"/>
                <a:sym typeface="Calibri"/>
              </a:rPr>
              <a:t>lange</a:t>
            </a:r>
            <a:r>
              <a:rPr sz="1200" kern="0" dirty="0">
                <a:solidFill>
                  <a:srgbClr val="000000"/>
                </a:solidFill>
                <a:latin typeface="Calibri"/>
                <a:sym typeface="Calibri"/>
              </a:rPr>
              <a:t> </a:t>
            </a:r>
            <a:r>
              <a:rPr sz="1200" kern="0" dirty="0" err="1">
                <a:solidFill>
                  <a:srgbClr val="000000"/>
                </a:solidFill>
                <a:latin typeface="Calibri"/>
                <a:sym typeface="Calibri"/>
              </a:rPr>
              <a:t>termijn</a:t>
            </a:r>
            <a:r>
              <a:rPr sz="1200" kern="0" dirty="0">
                <a:solidFill>
                  <a:srgbClr val="000000"/>
                </a:solidFill>
                <a:latin typeface="Calibri"/>
                <a:sym typeface="Calibri"/>
              </a:rPr>
              <a:t> effect? </a:t>
            </a:r>
          </a:p>
        </p:txBody>
      </p:sp>
      <p:grpSp>
        <p:nvGrpSpPr>
          <p:cNvPr id="682" name="Group 682"/>
          <p:cNvGrpSpPr/>
          <p:nvPr/>
        </p:nvGrpSpPr>
        <p:grpSpPr>
          <a:xfrm>
            <a:off x="613527" y="2379429"/>
            <a:ext cx="189003" cy="189002"/>
            <a:chOff x="-1" y="-1"/>
            <a:chExt cx="252002" cy="252002"/>
          </a:xfrm>
        </p:grpSpPr>
        <p:sp>
          <p:nvSpPr>
            <p:cNvPr id="680" name="Shape 680"/>
            <p:cNvSpPr/>
            <p:nvPr/>
          </p:nvSpPr>
          <p:spPr>
            <a:xfrm>
              <a:off x="-1" y="-1"/>
              <a:ext cx="252002" cy="252002"/>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sym typeface="Calibri"/>
              </a:endParaRPr>
            </a:p>
          </p:txBody>
        </p:sp>
        <p:sp>
          <p:nvSpPr>
            <p:cNvPr id="681" name="Shape 681"/>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sz="1050" kern="0" dirty="0">
                  <a:latin typeface="Calibri"/>
                  <a:sym typeface="Calibri"/>
                </a:rPr>
                <a:t>1</a:t>
              </a:r>
            </a:p>
          </p:txBody>
        </p:sp>
      </p:grpSp>
      <p:grpSp>
        <p:nvGrpSpPr>
          <p:cNvPr id="688" name="Group 688"/>
          <p:cNvGrpSpPr/>
          <p:nvPr/>
        </p:nvGrpSpPr>
        <p:grpSpPr>
          <a:xfrm>
            <a:off x="5994590" y="2387068"/>
            <a:ext cx="189003" cy="189002"/>
            <a:chOff x="-1" y="-1"/>
            <a:chExt cx="252002" cy="252002"/>
          </a:xfrm>
        </p:grpSpPr>
        <p:sp>
          <p:nvSpPr>
            <p:cNvPr id="686" name="Shape 686"/>
            <p:cNvSpPr/>
            <p:nvPr/>
          </p:nvSpPr>
          <p:spPr>
            <a:xfrm>
              <a:off x="-1" y="-1"/>
              <a:ext cx="252002" cy="252002"/>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sym typeface="Calibri"/>
              </a:endParaRPr>
            </a:p>
          </p:txBody>
        </p:sp>
        <p:sp>
          <p:nvSpPr>
            <p:cNvPr id="687" name="Shape 687"/>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sz="1050" kern="0" dirty="0">
                  <a:latin typeface="Calibri"/>
                  <a:sym typeface="Calibri"/>
                </a:rPr>
                <a:t>3</a:t>
              </a:r>
            </a:p>
          </p:txBody>
        </p:sp>
      </p:grpSp>
      <p:sp>
        <p:nvSpPr>
          <p:cNvPr id="203" name="Shape 562"/>
          <p:cNvSpPr/>
          <p:nvPr/>
        </p:nvSpPr>
        <p:spPr>
          <a:xfrm>
            <a:off x="3210157" y="2306630"/>
            <a:ext cx="2597905" cy="1539000"/>
          </a:xfrm>
          <a:prstGeom prst="roundRect">
            <a:avLst>
              <a:gd name="adj" fmla="val 3828"/>
            </a:avLst>
          </a:prstGeom>
          <a:solidFill>
            <a:schemeClr val="accent2">
              <a:lumMod val="20000"/>
              <a:lumOff val="80000"/>
            </a:schemeClr>
          </a:solidFill>
          <a:ln w="12700">
            <a:miter lim="400000"/>
          </a:ln>
        </p:spPr>
        <p:txBody>
          <a:bodyPr lIns="34289" rIns="34289" anchor="ctr"/>
          <a:lstStyle/>
          <a:p>
            <a:pPr marL="214313" indent="-214313" defTabSz="685800" hangingPunct="0">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buFont typeface="Arial" panose="020B0604020202020204" pitchFamily="34" charset="0"/>
              <a:buChar char="•"/>
            </a:pPr>
            <a:r>
              <a:rPr lang="nl-NL" sz="1200" kern="0" dirty="0">
                <a:solidFill>
                  <a:srgbClr val="000000"/>
                </a:solidFill>
                <a:latin typeface="Calibri"/>
                <a:sym typeface="Calibri"/>
              </a:rPr>
              <a:t>Cliënten en naasten weten wat ze te wachten staat </a:t>
            </a:r>
          </a:p>
          <a:p>
            <a:pPr marL="214313" indent="-214313" defTabSz="685800" hangingPunct="0">
              <a:buFont typeface="Arial" panose="020B0604020202020204" pitchFamily="34" charset="0"/>
              <a:buChar char="•"/>
            </a:pPr>
            <a:r>
              <a:rPr lang="nl-NL" sz="1200" kern="0" dirty="0">
                <a:solidFill>
                  <a:srgbClr val="000000"/>
                </a:solidFill>
                <a:latin typeface="Calibri"/>
                <a:sym typeface="Calibri"/>
              </a:rPr>
              <a:t>Cliënten en naasten weten waar ze terecht kunnen</a:t>
            </a:r>
          </a:p>
          <a:p>
            <a:pPr marL="214313" indent="-214313" defTabSz="685800" hangingPunct="0">
              <a:buFont typeface="Arial" panose="020B0604020202020204" pitchFamily="34" charset="0"/>
              <a:buChar char="•"/>
            </a:pPr>
            <a:r>
              <a:rPr lang="nl-NL" sz="1200" kern="0" dirty="0">
                <a:solidFill>
                  <a:srgbClr val="000000"/>
                </a:solidFill>
                <a:latin typeface="Calibri"/>
                <a:sym typeface="Calibri"/>
              </a:rPr>
              <a:t>Cliënten en naasten worden ondersteund door het netwerk</a:t>
            </a:r>
          </a:p>
        </p:txBody>
      </p:sp>
      <p:sp>
        <p:nvSpPr>
          <p:cNvPr id="204" name="Shape 562"/>
          <p:cNvSpPr/>
          <p:nvPr/>
        </p:nvSpPr>
        <p:spPr>
          <a:xfrm>
            <a:off x="3197377" y="4104950"/>
            <a:ext cx="2597400" cy="1767638"/>
          </a:xfrm>
          <a:prstGeom prst="roundRect">
            <a:avLst>
              <a:gd name="adj" fmla="val 3828"/>
            </a:avLst>
          </a:prstGeom>
          <a:solidFill>
            <a:schemeClr val="accent2">
              <a:lumMod val="20000"/>
              <a:lumOff val="80000"/>
            </a:schemeClr>
          </a:solidFill>
          <a:ln w="12700">
            <a:miter lim="400000"/>
          </a:ln>
        </p:spPr>
        <p:txBody>
          <a:bodyPr lIns="34289" rIns="34289" anchor="ctr"/>
          <a:lstStyle/>
          <a:p>
            <a:pPr algn="ctr" defTabSz="685800" hangingPunct="0">
              <a:lnSpc>
                <a:spcPct val="90000"/>
              </a:lnSpc>
              <a:spcBef>
                <a:spcPts val="450"/>
              </a:spcBef>
              <a:defRPr sz="1600">
                <a:solidFill>
                  <a:srgbClr val="FFFFFF"/>
                </a:solidFill>
              </a:defRPr>
            </a:pPr>
            <a:endParaRPr sz="1200" kern="0">
              <a:solidFill>
                <a:srgbClr val="FFFFFF"/>
              </a:solidFill>
              <a:latin typeface="Calibri"/>
              <a:sym typeface="Calibri"/>
            </a:endParaRPr>
          </a:p>
        </p:txBody>
      </p:sp>
      <p:sp>
        <p:nvSpPr>
          <p:cNvPr id="206" name="Shape 566"/>
          <p:cNvSpPr/>
          <p:nvPr/>
        </p:nvSpPr>
        <p:spPr>
          <a:xfrm>
            <a:off x="3505955" y="2371730"/>
            <a:ext cx="1835109" cy="258532"/>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nSpc>
                <a:spcPct val="90000"/>
              </a:lnSpc>
              <a:spcBef>
                <a:spcPts val="600"/>
              </a:spcBef>
              <a:defRPr sz="1600" b="1"/>
            </a:lvl1pPr>
          </a:lstStyle>
          <a:p>
            <a:pPr defTabSz="685800" hangingPunct="0">
              <a:spcBef>
                <a:spcPts val="450"/>
              </a:spcBef>
            </a:pPr>
            <a:r>
              <a:rPr sz="1200" kern="0" dirty="0">
                <a:solidFill>
                  <a:srgbClr val="000000"/>
                </a:solidFill>
                <a:latin typeface="Calibri"/>
                <a:sym typeface="Calibri"/>
              </a:rPr>
              <a:t>Wat is het </a:t>
            </a:r>
            <a:r>
              <a:rPr sz="1200" kern="0" dirty="0" err="1">
                <a:solidFill>
                  <a:srgbClr val="000000"/>
                </a:solidFill>
                <a:latin typeface="Calibri"/>
                <a:sym typeface="Calibri"/>
              </a:rPr>
              <a:t>directe</a:t>
            </a:r>
            <a:r>
              <a:rPr sz="1200" kern="0" dirty="0">
                <a:solidFill>
                  <a:srgbClr val="000000"/>
                </a:solidFill>
                <a:latin typeface="Calibri"/>
                <a:sym typeface="Calibri"/>
              </a:rPr>
              <a:t> effect? </a:t>
            </a:r>
          </a:p>
        </p:txBody>
      </p:sp>
      <p:grpSp>
        <p:nvGrpSpPr>
          <p:cNvPr id="207" name="Group 685"/>
          <p:cNvGrpSpPr/>
          <p:nvPr/>
        </p:nvGrpSpPr>
        <p:grpSpPr>
          <a:xfrm>
            <a:off x="3290998" y="2385445"/>
            <a:ext cx="189003" cy="189002"/>
            <a:chOff x="-1" y="-1"/>
            <a:chExt cx="252002" cy="252002"/>
          </a:xfrm>
        </p:grpSpPr>
        <p:sp>
          <p:nvSpPr>
            <p:cNvPr id="208" name="Shape 683"/>
            <p:cNvSpPr/>
            <p:nvPr/>
          </p:nvSpPr>
          <p:spPr>
            <a:xfrm>
              <a:off x="-1" y="-1"/>
              <a:ext cx="252002" cy="252002"/>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defTabSz="685800" hangingPunct="0">
                <a:defRPr sz="1400" b="1">
                  <a:solidFill>
                    <a:srgbClr val="FFFFFF"/>
                  </a:solidFill>
                </a:defRPr>
              </a:pPr>
              <a:endParaRPr sz="1050" b="1" kern="0">
                <a:solidFill>
                  <a:srgbClr val="FFFFFF"/>
                </a:solidFill>
                <a:latin typeface="Calibri"/>
                <a:sym typeface="Calibri"/>
              </a:endParaRPr>
            </a:p>
          </p:txBody>
        </p:sp>
        <p:sp>
          <p:nvSpPr>
            <p:cNvPr id="209" name="Shape 684"/>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sz="1050" kern="0" dirty="0">
                  <a:latin typeface="Calibri"/>
                  <a:sym typeface="Calibri"/>
                </a:rPr>
                <a:t>2</a:t>
              </a:r>
            </a:p>
          </p:txBody>
        </p:sp>
      </p:grpSp>
      <p:sp>
        <p:nvSpPr>
          <p:cNvPr id="210" name="Shape 566"/>
          <p:cNvSpPr/>
          <p:nvPr/>
        </p:nvSpPr>
        <p:spPr>
          <a:xfrm>
            <a:off x="3495279" y="4100585"/>
            <a:ext cx="2311067" cy="258532"/>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nSpc>
                <a:spcPct val="90000"/>
              </a:lnSpc>
              <a:spcBef>
                <a:spcPts val="600"/>
              </a:spcBef>
              <a:defRPr sz="1600" b="1"/>
            </a:lvl1pPr>
          </a:lstStyle>
          <a:p>
            <a:pPr defTabSz="685800" hangingPunct="0">
              <a:spcBef>
                <a:spcPts val="450"/>
              </a:spcBef>
            </a:pPr>
            <a:r>
              <a:rPr lang="en-US" sz="1200" kern="0" dirty="0">
                <a:solidFill>
                  <a:srgbClr val="000000"/>
                </a:solidFill>
                <a:latin typeface="Calibri"/>
                <a:sym typeface="Calibri"/>
              </a:rPr>
              <a:t>Wat is het </a:t>
            </a:r>
            <a:r>
              <a:rPr lang="en-US" sz="1200" kern="0" dirty="0" err="1">
                <a:solidFill>
                  <a:srgbClr val="000000"/>
                </a:solidFill>
                <a:latin typeface="Calibri"/>
                <a:sym typeface="Calibri"/>
              </a:rPr>
              <a:t>meetbare</a:t>
            </a:r>
            <a:r>
              <a:rPr lang="en-US" sz="1200" kern="0" dirty="0">
                <a:solidFill>
                  <a:srgbClr val="000000"/>
                </a:solidFill>
                <a:latin typeface="Calibri"/>
                <a:sym typeface="Calibri"/>
              </a:rPr>
              <a:t> </a:t>
            </a:r>
            <a:r>
              <a:rPr lang="en-US" sz="1200" kern="0" dirty="0" err="1">
                <a:solidFill>
                  <a:srgbClr val="000000"/>
                </a:solidFill>
                <a:latin typeface="Calibri"/>
                <a:sym typeface="Calibri"/>
              </a:rPr>
              <a:t>directe</a:t>
            </a:r>
            <a:r>
              <a:rPr lang="en-US" sz="1200" kern="0" dirty="0">
                <a:solidFill>
                  <a:srgbClr val="000000"/>
                </a:solidFill>
                <a:latin typeface="Calibri"/>
                <a:sym typeface="Calibri"/>
              </a:rPr>
              <a:t> effect</a:t>
            </a:r>
            <a:r>
              <a:rPr sz="1200" kern="0" dirty="0">
                <a:solidFill>
                  <a:srgbClr val="000000"/>
                </a:solidFill>
                <a:latin typeface="Calibri"/>
                <a:sym typeface="Calibri"/>
              </a:rPr>
              <a:t>? </a:t>
            </a:r>
          </a:p>
        </p:txBody>
      </p:sp>
      <p:grpSp>
        <p:nvGrpSpPr>
          <p:cNvPr id="228" name="Group 682"/>
          <p:cNvGrpSpPr/>
          <p:nvPr/>
        </p:nvGrpSpPr>
        <p:grpSpPr>
          <a:xfrm>
            <a:off x="3276071" y="4200903"/>
            <a:ext cx="189003" cy="189002"/>
            <a:chOff x="-1" y="-1"/>
            <a:chExt cx="252002" cy="252002"/>
          </a:xfrm>
        </p:grpSpPr>
        <p:sp>
          <p:nvSpPr>
            <p:cNvPr id="229" name="Shape 680"/>
            <p:cNvSpPr/>
            <p:nvPr/>
          </p:nvSpPr>
          <p:spPr>
            <a:xfrm>
              <a:off x="-1" y="-1"/>
              <a:ext cx="252002" cy="252002"/>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sym typeface="Calibri"/>
              </a:endParaRPr>
            </a:p>
          </p:txBody>
        </p:sp>
        <p:sp>
          <p:nvSpPr>
            <p:cNvPr id="230" name="Shape 681"/>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lang="en-US" sz="1050" kern="0" dirty="0">
                  <a:latin typeface="Calibri"/>
                  <a:sym typeface="Calibri"/>
                </a:rPr>
                <a:t>2</a:t>
              </a:r>
              <a:endParaRPr sz="1050" kern="0" dirty="0">
                <a:latin typeface="Calibri"/>
                <a:sym typeface="Calibri"/>
              </a:endParaRPr>
            </a:p>
          </p:txBody>
        </p:sp>
      </p:grpSp>
      <p:sp>
        <p:nvSpPr>
          <p:cNvPr id="233" name="Shape 562"/>
          <p:cNvSpPr/>
          <p:nvPr/>
        </p:nvSpPr>
        <p:spPr>
          <a:xfrm>
            <a:off x="5953539" y="4104950"/>
            <a:ext cx="2597400" cy="1766893"/>
          </a:xfrm>
          <a:prstGeom prst="roundRect">
            <a:avLst>
              <a:gd name="adj" fmla="val 3828"/>
            </a:avLst>
          </a:prstGeom>
          <a:solidFill>
            <a:schemeClr val="accent2">
              <a:lumMod val="20000"/>
              <a:lumOff val="80000"/>
            </a:schemeClr>
          </a:solidFill>
          <a:ln w="12700">
            <a:miter lim="400000"/>
          </a:ln>
        </p:spPr>
        <p:txBody>
          <a:bodyPr lIns="34289" rIns="34289" anchor="ctr"/>
          <a:lstStyle/>
          <a:p>
            <a:pPr algn="ctr" defTabSz="685800" hangingPunct="0">
              <a:lnSpc>
                <a:spcPct val="90000"/>
              </a:lnSpc>
              <a:spcBef>
                <a:spcPts val="450"/>
              </a:spcBef>
              <a:defRPr sz="1600">
                <a:solidFill>
                  <a:srgbClr val="FFFFFF"/>
                </a:solidFill>
              </a:defRPr>
            </a:pPr>
            <a:endParaRPr sz="1200" kern="0">
              <a:solidFill>
                <a:srgbClr val="FFFFFF"/>
              </a:solidFill>
              <a:latin typeface="Calibri"/>
              <a:sym typeface="Calibri"/>
            </a:endParaRPr>
          </a:p>
        </p:txBody>
      </p:sp>
      <p:sp>
        <p:nvSpPr>
          <p:cNvPr id="234" name="Shape 566"/>
          <p:cNvSpPr/>
          <p:nvPr/>
        </p:nvSpPr>
        <p:spPr>
          <a:xfrm>
            <a:off x="6246947" y="4100585"/>
            <a:ext cx="2376149" cy="424732"/>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nSpc>
                <a:spcPct val="90000"/>
              </a:lnSpc>
              <a:spcBef>
                <a:spcPts val="600"/>
              </a:spcBef>
              <a:defRPr sz="1600" b="1"/>
            </a:lvl1pPr>
          </a:lstStyle>
          <a:p>
            <a:pPr defTabSz="685800" hangingPunct="0">
              <a:spcBef>
                <a:spcPts val="450"/>
              </a:spcBef>
            </a:pPr>
            <a:r>
              <a:rPr lang="en-US" sz="1200" kern="0" dirty="0">
                <a:solidFill>
                  <a:srgbClr val="000000"/>
                </a:solidFill>
                <a:latin typeface="Calibri"/>
                <a:sym typeface="Calibri"/>
              </a:rPr>
              <a:t>Wat is het </a:t>
            </a:r>
            <a:r>
              <a:rPr lang="en-US" sz="1200" kern="0" dirty="0" err="1">
                <a:solidFill>
                  <a:srgbClr val="000000"/>
                </a:solidFill>
                <a:latin typeface="Calibri"/>
                <a:sym typeface="Calibri"/>
              </a:rPr>
              <a:t>meetbare</a:t>
            </a:r>
            <a:r>
              <a:rPr lang="en-US" sz="1200" kern="0" dirty="0">
                <a:solidFill>
                  <a:srgbClr val="000000"/>
                </a:solidFill>
                <a:latin typeface="Calibri"/>
                <a:sym typeface="Calibri"/>
              </a:rPr>
              <a:t> </a:t>
            </a:r>
            <a:r>
              <a:rPr lang="en-US" sz="1200" kern="0" dirty="0" err="1">
                <a:solidFill>
                  <a:srgbClr val="000000"/>
                </a:solidFill>
                <a:latin typeface="Calibri"/>
                <a:sym typeface="Calibri"/>
              </a:rPr>
              <a:t>lange</a:t>
            </a:r>
            <a:r>
              <a:rPr lang="en-US" sz="1200" kern="0" dirty="0">
                <a:solidFill>
                  <a:srgbClr val="000000"/>
                </a:solidFill>
                <a:latin typeface="Calibri"/>
                <a:sym typeface="Calibri"/>
              </a:rPr>
              <a:t> </a:t>
            </a:r>
            <a:r>
              <a:rPr lang="en-US" sz="1200" kern="0" dirty="0" err="1">
                <a:solidFill>
                  <a:srgbClr val="000000"/>
                </a:solidFill>
                <a:latin typeface="Calibri"/>
                <a:sym typeface="Calibri"/>
              </a:rPr>
              <a:t>termijn</a:t>
            </a:r>
            <a:r>
              <a:rPr lang="en-US" sz="1200" kern="0" dirty="0">
                <a:solidFill>
                  <a:srgbClr val="000000"/>
                </a:solidFill>
                <a:latin typeface="Calibri"/>
                <a:sym typeface="Calibri"/>
              </a:rPr>
              <a:t> effect</a:t>
            </a:r>
            <a:r>
              <a:rPr sz="1200" kern="0" dirty="0">
                <a:solidFill>
                  <a:srgbClr val="000000"/>
                </a:solidFill>
                <a:latin typeface="Calibri"/>
                <a:sym typeface="Calibri"/>
              </a:rPr>
              <a:t>? </a:t>
            </a:r>
          </a:p>
        </p:txBody>
      </p:sp>
      <p:grpSp>
        <p:nvGrpSpPr>
          <p:cNvPr id="235" name="Group 682"/>
          <p:cNvGrpSpPr/>
          <p:nvPr/>
        </p:nvGrpSpPr>
        <p:grpSpPr>
          <a:xfrm>
            <a:off x="6032159" y="4189813"/>
            <a:ext cx="189003" cy="189002"/>
            <a:chOff x="-1" y="-1"/>
            <a:chExt cx="252002" cy="252002"/>
          </a:xfrm>
        </p:grpSpPr>
        <p:sp>
          <p:nvSpPr>
            <p:cNvPr id="236" name="Shape 680"/>
            <p:cNvSpPr/>
            <p:nvPr/>
          </p:nvSpPr>
          <p:spPr>
            <a:xfrm>
              <a:off x="-1" y="-1"/>
              <a:ext cx="252002" cy="252002"/>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sym typeface="Calibri"/>
              </a:endParaRPr>
            </a:p>
          </p:txBody>
        </p:sp>
        <p:sp>
          <p:nvSpPr>
            <p:cNvPr id="237" name="Shape 681"/>
            <p:cNvSpPr/>
            <p:nvPr/>
          </p:nvSpPr>
          <p:spPr>
            <a:xfrm>
              <a:off x="80045" y="18279"/>
              <a:ext cx="91906" cy="215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400" b="1">
                  <a:solidFill>
                    <a:srgbClr val="FFFFFF"/>
                  </a:solidFill>
                </a:defRPr>
              </a:lvl1pPr>
            </a:lstStyle>
            <a:p>
              <a:pPr defTabSz="685800" hangingPunct="0"/>
              <a:r>
                <a:rPr lang="en-US" sz="1050" kern="0" dirty="0">
                  <a:latin typeface="Calibri"/>
                  <a:sym typeface="Calibri"/>
                </a:rPr>
                <a:t>3</a:t>
              </a:r>
              <a:endParaRPr sz="1050" kern="0" dirty="0">
                <a:latin typeface="Calibri"/>
                <a:sym typeface="Calibri"/>
              </a:endParaRPr>
            </a:p>
          </p:txBody>
        </p:sp>
      </p:grpSp>
      <p:sp>
        <p:nvSpPr>
          <p:cNvPr id="239" name="Shape 568"/>
          <p:cNvSpPr/>
          <p:nvPr/>
        </p:nvSpPr>
        <p:spPr>
          <a:xfrm>
            <a:off x="3611389" y="4491476"/>
            <a:ext cx="3283323" cy="25853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600"/>
              </a:spcBef>
              <a:defRPr sz="1600"/>
            </a:lvl1pPr>
          </a:lstStyle>
          <a:p>
            <a:pPr defTabSz="685800" hangingPunct="0">
              <a:spcBef>
                <a:spcPts val="450"/>
              </a:spcBef>
            </a:pPr>
            <a:r>
              <a:rPr sz="1200" kern="0" dirty="0" err="1">
                <a:solidFill>
                  <a:srgbClr val="000000"/>
                </a:solidFill>
                <a:latin typeface="Calibri"/>
                <a:sym typeface="Calibri"/>
              </a:rPr>
              <a:t>Gebruik</a:t>
            </a:r>
            <a:r>
              <a:rPr sz="1200" kern="0" dirty="0">
                <a:solidFill>
                  <a:srgbClr val="000000"/>
                </a:solidFill>
                <a:latin typeface="Calibri"/>
                <a:sym typeface="Calibri"/>
              </a:rPr>
              <a:t> </a:t>
            </a:r>
            <a:r>
              <a:rPr lang="nl-NL" sz="1200" kern="0" dirty="0">
                <a:solidFill>
                  <a:srgbClr val="000000"/>
                </a:solidFill>
                <a:latin typeface="Calibri"/>
                <a:sym typeface="Calibri"/>
              </a:rPr>
              <a:t>M</a:t>
            </a:r>
            <a:r>
              <a:rPr sz="1200" kern="0" dirty="0">
                <a:solidFill>
                  <a:srgbClr val="000000"/>
                </a:solidFill>
                <a:latin typeface="Calibri"/>
                <a:sym typeface="Calibri"/>
              </a:rPr>
              <a:t>SZ</a:t>
            </a:r>
          </a:p>
        </p:txBody>
      </p:sp>
      <p:sp>
        <p:nvSpPr>
          <p:cNvPr id="240" name="Shape 569"/>
          <p:cNvSpPr/>
          <p:nvPr/>
        </p:nvSpPr>
        <p:spPr>
          <a:xfrm>
            <a:off x="3611389" y="4853582"/>
            <a:ext cx="3300425" cy="25853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600"/>
              </a:spcBef>
              <a:defRPr sz="1600"/>
            </a:lvl1pPr>
          </a:lstStyle>
          <a:p>
            <a:pPr defTabSz="685800" hangingPunct="0">
              <a:spcBef>
                <a:spcPts val="450"/>
              </a:spcBef>
            </a:pPr>
            <a:r>
              <a:rPr sz="1200" kern="0" dirty="0" err="1">
                <a:solidFill>
                  <a:srgbClr val="000000"/>
                </a:solidFill>
                <a:latin typeface="Calibri"/>
                <a:sym typeface="Calibri"/>
              </a:rPr>
              <a:t>Crisisopnames</a:t>
            </a:r>
            <a:endParaRPr sz="1200" kern="0" dirty="0">
              <a:solidFill>
                <a:srgbClr val="000000"/>
              </a:solidFill>
              <a:latin typeface="Calibri"/>
              <a:sym typeface="Calibri"/>
            </a:endParaRPr>
          </a:p>
        </p:txBody>
      </p:sp>
      <p:grpSp>
        <p:nvGrpSpPr>
          <p:cNvPr id="241" name="Group 582"/>
          <p:cNvGrpSpPr/>
          <p:nvPr/>
        </p:nvGrpSpPr>
        <p:grpSpPr>
          <a:xfrm>
            <a:off x="3235765" y="4831129"/>
            <a:ext cx="292619" cy="299168"/>
            <a:chOff x="0" y="0"/>
            <a:chExt cx="434753" cy="433382"/>
          </a:xfrm>
        </p:grpSpPr>
        <p:sp>
          <p:nvSpPr>
            <p:cNvPr id="242" name="Shape 570"/>
            <p:cNvSpPr/>
            <p:nvPr/>
          </p:nvSpPr>
          <p:spPr>
            <a:xfrm>
              <a:off x="0" y="-1"/>
              <a:ext cx="434754" cy="433384"/>
            </a:xfrm>
            <a:prstGeom prst="ellipse">
              <a:avLst/>
            </a:prstGeom>
            <a:gradFill flip="none" rotWithShape="1">
              <a:gsLst>
                <a:gs pos="0">
                  <a:srgbClr val="B6AF99"/>
                </a:gs>
                <a:gs pos="51000">
                  <a:srgbClr val="EAE8E2"/>
                </a:gs>
                <a:gs pos="100000">
                  <a:srgbClr val="FFFFFF"/>
                </a:gs>
              </a:gsLst>
              <a:lin ang="108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43" name="Shape 571"/>
            <p:cNvSpPr/>
            <p:nvPr/>
          </p:nvSpPr>
          <p:spPr>
            <a:xfrm>
              <a:off x="349723"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44" name="Shape 572"/>
            <p:cNvSpPr/>
            <p:nvPr/>
          </p:nvSpPr>
          <p:spPr>
            <a:xfrm>
              <a:off x="309950"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45" name="Shape 573"/>
            <p:cNvSpPr/>
            <p:nvPr/>
          </p:nvSpPr>
          <p:spPr>
            <a:xfrm>
              <a:off x="218062" y="36069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46" name="Shape 574"/>
            <p:cNvSpPr/>
            <p:nvPr/>
          </p:nvSpPr>
          <p:spPr>
            <a:xfrm flipH="1">
              <a:off x="63087"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47" name="Shape 575"/>
            <p:cNvSpPr/>
            <p:nvPr/>
          </p:nvSpPr>
          <p:spPr>
            <a:xfrm flipH="1">
              <a:off x="0"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48" name="Shape 576"/>
            <p:cNvSpPr/>
            <p:nvPr/>
          </p:nvSpPr>
          <p:spPr>
            <a:xfrm flipH="1" flipV="1">
              <a:off x="71317" y="71316"/>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49" name="Shape 577"/>
            <p:cNvSpPr/>
            <p:nvPr/>
          </p:nvSpPr>
          <p:spPr>
            <a:xfrm flipV="1">
              <a:off x="218062" y="1234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50" name="Shape 578"/>
            <p:cNvSpPr/>
            <p:nvPr/>
          </p:nvSpPr>
          <p:spPr>
            <a:xfrm flipV="1">
              <a:off x="309950" y="63087"/>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51" name="Shape 579"/>
            <p:cNvSpPr/>
            <p:nvPr/>
          </p:nvSpPr>
          <p:spPr>
            <a:xfrm rot="2276836">
              <a:off x="289378" y="80915"/>
              <a:ext cx="50745" cy="43888"/>
            </a:xfrm>
            <a:prstGeom prst="triangle">
              <a:avLst/>
            </a:prstGeom>
            <a:solidFill>
              <a:schemeClr val="accent4"/>
            </a:soli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52" name="Shape 580"/>
            <p:cNvSpPr/>
            <p:nvPr/>
          </p:nvSpPr>
          <p:spPr>
            <a:xfrm>
              <a:off x="85029" y="85029"/>
              <a:ext cx="264694" cy="263321"/>
            </a:xfrm>
            <a:prstGeom prst="ellipse">
              <a:avLst/>
            </a:prstGeom>
            <a:gradFill flip="none" rotWithShape="1">
              <a:gsLst>
                <a:gs pos="0">
                  <a:srgbClr val="7C7C7C"/>
                </a:gs>
                <a:gs pos="67000">
                  <a:srgbClr val="EAE8E2"/>
                </a:gs>
                <a:gs pos="99000">
                  <a:srgbClr val="B6AF99"/>
                </a:gs>
              </a:gsLst>
              <a:lin ang="135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53" name="Shape 581"/>
            <p:cNvSpPr/>
            <p:nvPr/>
          </p:nvSpPr>
          <p:spPr>
            <a:xfrm rot="10800000">
              <a:off x="111089" y="111088"/>
              <a:ext cx="212577" cy="211205"/>
            </a:xfrm>
            <a:prstGeom prst="ellipse">
              <a:avLst/>
            </a:prstGeom>
            <a:solidFill>
              <a:srgbClr val="B6AF99"/>
            </a:solidFill>
            <a:ln w="9525"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grpSp>
      <p:grpSp>
        <p:nvGrpSpPr>
          <p:cNvPr id="254" name="Group 595"/>
          <p:cNvGrpSpPr/>
          <p:nvPr/>
        </p:nvGrpSpPr>
        <p:grpSpPr>
          <a:xfrm>
            <a:off x="3235765" y="4482556"/>
            <a:ext cx="292619" cy="299168"/>
            <a:chOff x="0" y="0"/>
            <a:chExt cx="434753" cy="433382"/>
          </a:xfrm>
        </p:grpSpPr>
        <p:sp>
          <p:nvSpPr>
            <p:cNvPr id="255" name="Shape 583"/>
            <p:cNvSpPr/>
            <p:nvPr/>
          </p:nvSpPr>
          <p:spPr>
            <a:xfrm>
              <a:off x="0" y="-1"/>
              <a:ext cx="434754" cy="433384"/>
            </a:xfrm>
            <a:prstGeom prst="ellipse">
              <a:avLst/>
            </a:prstGeom>
            <a:gradFill flip="none" rotWithShape="1">
              <a:gsLst>
                <a:gs pos="0">
                  <a:srgbClr val="B6AF99"/>
                </a:gs>
                <a:gs pos="51000">
                  <a:srgbClr val="EAE8E2"/>
                </a:gs>
                <a:gs pos="100000">
                  <a:srgbClr val="FFFFFF"/>
                </a:gs>
              </a:gsLst>
              <a:lin ang="108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56" name="Shape 584"/>
            <p:cNvSpPr/>
            <p:nvPr/>
          </p:nvSpPr>
          <p:spPr>
            <a:xfrm>
              <a:off x="349723"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57" name="Shape 585"/>
            <p:cNvSpPr/>
            <p:nvPr/>
          </p:nvSpPr>
          <p:spPr>
            <a:xfrm>
              <a:off x="309950"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58" name="Shape 586"/>
            <p:cNvSpPr/>
            <p:nvPr/>
          </p:nvSpPr>
          <p:spPr>
            <a:xfrm>
              <a:off x="218062" y="36069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59" name="Shape 587"/>
            <p:cNvSpPr/>
            <p:nvPr/>
          </p:nvSpPr>
          <p:spPr>
            <a:xfrm flipH="1">
              <a:off x="63087"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60" name="Shape 588"/>
            <p:cNvSpPr/>
            <p:nvPr/>
          </p:nvSpPr>
          <p:spPr>
            <a:xfrm flipH="1">
              <a:off x="0"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61" name="Shape 589"/>
            <p:cNvSpPr/>
            <p:nvPr/>
          </p:nvSpPr>
          <p:spPr>
            <a:xfrm flipH="1" flipV="1">
              <a:off x="71317" y="71316"/>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62" name="Shape 590"/>
            <p:cNvSpPr/>
            <p:nvPr/>
          </p:nvSpPr>
          <p:spPr>
            <a:xfrm flipV="1">
              <a:off x="218062" y="1234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63" name="Shape 591"/>
            <p:cNvSpPr/>
            <p:nvPr/>
          </p:nvSpPr>
          <p:spPr>
            <a:xfrm flipV="1">
              <a:off x="309950" y="63087"/>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64" name="Shape 592"/>
            <p:cNvSpPr/>
            <p:nvPr/>
          </p:nvSpPr>
          <p:spPr>
            <a:xfrm rot="2276836">
              <a:off x="289378" y="80915"/>
              <a:ext cx="50745" cy="43888"/>
            </a:xfrm>
            <a:prstGeom prst="triangle">
              <a:avLst/>
            </a:prstGeom>
            <a:solidFill>
              <a:schemeClr val="accent4"/>
            </a:soli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65" name="Shape 593"/>
            <p:cNvSpPr/>
            <p:nvPr/>
          </p:nvSpPr>
          <p:spPr>
            <a:xfrm>
              <a:off x="85029" y="85029"/>
              <a:ext cx="264694" cy="263321"/>
            </a:xfrm>
            <a:prstGeom prst="ellipse">
              <a:avLst/>
            </a:prstGeom>
            <a:gradFill flip="none" rotWithShape="1">
              <a:gsLst>
                <a:gs pos="0">
                  <a:srgbClr val="7C7C7C"/>
                </a:gs>
                <a:gs pos="67000">
                  <a:srgbClr val="EAE8E2"/>
                </a:gs>
                <a:gs pos="99000">
                  <a:srgbClr val="B6AF99"/>
                </a:gs>
              </a:gsLst>
              <a:lin ang="135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66" name="Shape 594"/>
            <p:cNvSpPr/>
            <p:nvPr/>
          </p:nvSpPr>
          <p:spPr>
            <a:xfrm rot="10800000">
              <a:off x="111089" y="111088"/>
              <a:ext cx="212577" cy="211205"/>
            </a:xfrm>
            <a:prstGeom prst="ellipse">
              <a:avLst/>
            </a:prstGeom>
            <a:solidFill>
              <a:srgbClr val="B6AF99"/>
            </a:solidFill>
            <a:ln w="9525"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grpSp>
      <p:grpSp>
        <p:nvGrpSpPr>
          <p:cNvPr id="267" name="Group 608"/>
          <p:cNvGrpSpPr/>
          <p:nvPr/>
        </p:nvGrpSpPr>
        <p:grpSpPr>
          <a:xfrm>
            <a:off x="3235765" y="5199493"/>
            <a:ext cx="292619" cy="299168"/>
            <a:chOff x="0" y="0"/>
            <a:chExt cx="434753" cy="433382"/>
          </a:xfrm>
        </p:grpSpPr>
        <p:sp>
          <p:nvSpPr>
            <p:cNvPr id="268" name="Shape 596"/>
            <p:cNvSpPr/>
            <p:nvPr/>
          </p:nvSpPr>
          <p:spPr>
            <a:xfrm>
              <a:off x="0" y="-1"/>
              <a:ext cx="434754" cy="433384"/>
            </a:xfrm>
            <a:prstGeom prst="ellipse">
              <a:avLst/>
            </a:prstGeom>
            <a:gradFill flip="none" rotWithShape="1">
              <a:gsLst>
                <a:gs pos="0">
                  <a:srgbClr val="B6AF99"/>
                </a:gs>
                <a:gs pos="51000">
                  <a:srgbClr val="EAE8E2"/>
                </a:gs>
                <a:gs pos="100000">
                  <a:srgbClr val="FFFFFF"/>
                </a:gs>
              </a:gsLst>
              <a:lin ang="108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69" name="Shape 597"/>
            <p:cNvSpPr/>
            <p:nvPr/>
          </p:nvSpPr>
          <p:spPr>
            <a:xfrm>
              <a:off x="349723"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0" name="Shape 598"/>
            <p:cNvSpPr/>
            <p:nvPr/>
          </p:nvSpPr>
          <p:spPr>
            <a:xfrm>
              <a:off x="309950"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1" name="Shape 599"/>
            <p:cNvSpPr/>
            <p:nvPr/>
          </p:nvSpPr>
          <p:spPr>
            <a:xfrm>
              <a:off x="218062" y="36069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2" name="Shape 600"/>
            <p:cNvSpPr/>
            <p:nvPr/>
          </p:nvSpPr>
          <p:spPr>
            <a:xfrm flipH="1">
              <a:off x="63087"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3" name="Shape 601"/>
            <p:cNvSpPr/>
            <p:nvPr/>
          </p:nvSpPr>
          <p:spPr>
            <a:xfrm flipH="1">
              <a:off x="0"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4" name="Shape 602"/>
            <p:cNvSpPr/>
            <p:nvPr/>
          </p:nvSpPr>
          <p:spPr>
            <a:xfrm flipH="1" flipV="1">
              <a:off x="71317" y="71316"/>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5" name="Shape 603"/>
            <p:cNvSpPr/>
            <p:nvPr/>
          </p:nvSpPr>
          <p:spPr>
            <a:xfrm flipV="1">
              <a:off x="218062" y="1234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6" name="Shape 604"/>
            <p:cNvSpPr/>
            <p:nvPr/>
          </p:nvSpPr>
          <p:spPr>
            <a:xfrm flipV="1">
              <a:off x="309950" y="63087"/>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77" name="Shape 605"/>
            <p:cNvSpPr/>
            <p:nvPr/>
          </p:nvSpPr>
          <p:spPr>
            <a:xfrm rot="2276836">
              <a:off x="289378" y="80915"/>
              <a:ext cx="50745" cy="43888"/>
            </a:xfrm>
            <a:prstGeom prst="triangle">
              <a:avLst/>
            </a:prstGeom>
            <a:solidFill>
              <a:schemeClr val="accent4"/>
            </a:soli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78" name="Shape 606"/>
            <p:cNvSpPr/>
            <p:nvPr/>
          </p:nvSpPr>
          <p:spPr>
            <a:xfrm>
              <a:off x="85029" y="85029"/>
              <a:ext cx="264694" cy="263321"/>
            </a:xfrm>
            <a:prstGeom prst="ellipse">
              <a:avLst/>
            </a:prstGeom>
            <a:gradFill flip="none" rotWithShape="1">
              <a:gsLst>
                <a:gs pos="0">
                  <a:srgbClr val="7C7C7C"/>
                </a:gs>
                <a:gs pos="67000">
                  <a:srgbClr val="EAE8E2"/>
                </a:gs>
                <a:gs pos="99000">
                  <a:srgbClr val="B6AF99"/>
                </a:gs>
              </a:gsLst>
              <a:lin ang="135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79" name="Shape 607"/>
            <p:cNvSpPr/>
            <p:nvPr/>
          </p:nvSpPr>
          <p:spPr>
            <a:xfrm rot="10800000">
              <a:off x="111089" y="111088"/>
              <a:ext cx="212577" cy="211205"/>
            </a:xfrm>
            <a:prstGeom prst="ellipse">
              <a:avLst/>
            </a:prstGeom>
            <a:solidFill>
              <a:srgbClr val="B6AF99"/>
            </a:solidFill>
            <a:ln w="9525"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grpSp>
      <p:sp>
        <p:nvSpPr>
          <p:cNvPr id="280" name="Shape 609"/>
          <p:cNvSpPr/>
          <p:nvPr/>
        </p:nvSpPr>
        <p:spPr>
          <a:xfrm>
            <a:off x="3611389" y="5214210"/>
            <a:ext cx="3554067" cy="258532"/>
          </a:xfrm>
          <a:prstGeom prst="rect">
            <a:avLst/>
          </a:prstGeom>
          <a:noFill/>
          <a:ln w="12700">
            <a:noFill/>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600"/>
              </a:spcBef>
              <a:defRPr sz="1600"/>
            </a:lvl1pPr>
          </a:lstStyle>
          <a:p>
            <a:pPr defTabSz="685800" hangingPunct="0">
              <a:spcBef>
                <a:spcPts val="450"/>
              </a:spcBef>
            </a:pPr>
            <a:r>
              <a:rPr sz="1200" kern="0" dirty="0" err="1">
                <a:solidFill>
                  <a:srgbClr val="000000"/>
                </a:solidFill>
                <a:latin typeface="Calibri"/>
                <a:sym typeface="Calibri"/>
              </a:rPr>
              <a:t>Instroom</a:t>
            </a:r>
            <a:r>
              <a:rPr sz="1200" kern="0" dirty="0">
                <a:solidFill>
                  <a:srgbClr val="000000"/>
                </a:solidFill>
                <a:latin typeface="Calibri"/>
                <a:sym typeface="Calibri"/>
              </a:rPr>
              <a:t> </a:t>
            </a:r>
            <a:r>
              <a:rPr sz="1200" kern="0" dirty="0" err="1">
                <a:solidFill>
                  <a:srgbClr val="000000"/>
                </a:solidFill>
                <a:latin typeface="Calibri"/>
                <a:sym typeface="Calibri"/>
              </a:rPr>
              <a:t>Wlz</a:t>
            </a:r>
            <a:r>
              <a:rPr lang="nl-NL" sz="1200" kern="0" dirty="0">
                <a:solidFill>
                  <a:srgbClr val="000000"/>
                </a:solidFill>
                <a:latin typeface="Calibri"/>
                <a:sym typeface="Calibri"/>
              </a:rPr>
              <a:t>	</a:t>
            </a:r>
            <a:endParaRPr sz="1200" kern="0" dirty="0">
              <a:solidFill>
                <a:srgbClr val="000000"/>
              </a:solidFill>
              <a:latin typeface="Calibri"/>
              <a:sym typeface="Calibri"/>
            </a:endParaRPr>
          </a:p>
        </p:txBody>
      </p:sp>
      <p:grpSp>
        <p:nvGrpSpPr>
          <p:cNvPr id="281" name="Group 701"/>
          <p:cNvGrpSpPr/>
          <p:nvPr/>
        </p:nvGrpSpPr>
        <p:grpSpPr>
          <a:xfrm>
            <a:off x="3235765" y="5553541"/>
            <a:ext cx="292619" cy="299168"/>
            <a:chOff x="0" y="0"/>
            <a:chExt cx="434753" cy="433382"/>
          </a:xfrm>
        </p:grpSpPr>
        <p:sp>
          <p:nvSpPr>
            <p:cNvPr id="282" name="Shape 689"/>
            <p:cNvSpPr/>
            <p:nvPr/>
          </p:nvSpPr>
          <p:spPr>
            <a:xfrm>
              <a:off x="0" y="-1"/>
              <a:ext cx="434754" cy="433384"/>
            </a:xfrm>
            <a:prstGeom prst="ellipse">
              <a:avLst/>
            </a:prstGeom>
            <a:gradFill flip="none" rotWithShape="1">
              <a:gsLst>
                <a:gs pos="0">
                  <a:srgbClr val="B6AF99"/>
                </a:gs>
                <a:gs pos="51000">
                  <a:srgbClr val="EAE8E2"/>
                </a:gs>
                <a:gs pos="100000">
                  <a:srgbClr val="FFFFFF"/>
                </a:gs>
              </a:gsLst>
              <a:lin ang="108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83" name="Shape 690"/>
            <p:cNvSpPr/>
            <p:nvPr/>
          </p:nvSpPr>
          <p:spPr>
            <a:xfrm>
              <a:off x="349723"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84" name="Shape 691"/>
            <p:cNvSpPr/>
            <p:nvPr/>
          </p:nvSpPr>
          <p:spPr>
            <a:xfrm>
              <a:off x="309950"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85" name="Shape 692"/>
            <p:cNvSpPr/>
            <p:nvPr/>
          </p:nvSpPr>
          <p:spPr>
            <a:xfrm>
              <a:off x="218062" y="36069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86" name="Shape 693"/>
            <p:cNvSpPr/>
            <p:nvPr/>
          </p:nvSpPr>
          <p:spPr>
            <a:xfrm flipH="1">
              <a:off x="63087"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87" name="Shape 694"/>
            <p:cNvSpPr/>
            <p:nvPr/>
          </p:nvSpPr>
          <p:spPr>
            <a:xfrm flipH="1">
              <a:off x="0"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88" name="Shape 695"/>
            <p:cNvSpPr/>
            <p:nvPr/>
          </p:nvSpPr>
          <p:spPr>
            <a:xfrm flipH="1" flipV="1">
              <a:off x="71317" y="71316"/>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89" name="Shape 696"/>
            <p:cNvSpPr/>
            <p:nvPr/>
          </p:nvSpPr>
          <p:spPr>
            <a:xfrm flipV="1">
              <a:off x="218062" y="1234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90" name="Shape 697"/>
            <p:cNvSpPr/>
            <p:nvPr/>
          </p:nvSpPr>
          <p:spPr>
            <a:xfrm flipV="1">
              <a:off x="309950" y="63087"/>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291" name="Shape 698"/>
            <p:cNvSpPr/>
            <p:nvPr/>
          </p:nvSpPr>
          <p:spPr>
            <a:xfrm rot="2276836">
              <a:off x="289378" y="80915"/>
              <a:ext cx="50745" cy="43888"/>
            </a:xfrm>
            <a:prstGeom prst="triangle">
              <a:avLst/>
            </a:prstGeom>
            <a:solidFill>
              <a:schemeClr val="accent4"/>
            </a:soli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92" name="Shape 699"/>
            <p:cNvSpPr/>
            <p:nvPr/>
          </p:nvSpPr>
          <p:spPr>
            <a:xfrm>
              <a:off x="85029" y="85029"/>
              <a:ext cx="264694" cy="263321"/>
            </a:xfrm>
            <a:prstGeom prst="ellipse">
              <a:avLst/>
            </a:prstGeom>
            <a:gradFill flip="none" rotWithShape="1">
              <a:gsLst>
                <a:gs pos="0">
                  <a:srgbClr val="7C7C7C"/>
                </a:gs>
                <a:gs pos="67000">
                  <a:srgbClr val="EAE8E2"/>
                </a:gs>
                <a:gs pos="99000">
                  <a:srgbClr val="B6AF99"/>
                </a:gs>
              </a:gsLst>
              <a:lin ang="135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293" name="Shape 700"/>
            <p:cNvSpPr/>
            <p:nvPr/>
          </p:nvSpPr>
          <p:spPr>
            <a:xfrm rot="10800000">
              <a:off x="111089" y="111088"/>
              <a:ext cx="212577" cy="211205"/>
            </a:xfrm>
            <a:prstGeom prst="ellipse">
              <a:avLst/>
            </a:prstGeom>
            <a:solidFill>
              <a:srgbClr val="B6AF99"/>
            </a:solidFill>
            <a:ln w="9525"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grpSp>
      <p:sp>
        <p:nvSpPr>
          <p:cNvPr id="294" name="Shape 702"/>
          <p:cNvSpPr/>
          <p:nvPr/>
        </p:nvSpPr>
        <p:spPr>
          <a:xfrm>
            <a:off x="3611389" y="5580502"/>
            <a:ext cx="3554066" cy="25853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600"/>
              </a:spcBef>
              <a:defRPr sz="1600"/>
            </a:lvl1pPr>
          </a:lstStyle>
          <a:p>
            <a:pPr defTabSz="685800" hangingPunct="0">
              <a:spcBef>
                <a:spcPts val="450"/>
              </a:spcBef>
            </a:pPr>
            <a:r>
              <a:rPr sz="1200" kern="0" dirty="0" err="1">
                <a:solidFill>
                  <a:srgbClr val="000000"/>
                </a:solidFill>
                <a:latin typeface="Calibri"/>
                <a:sym typeface="Calibri"/>
              </a:rPr>
              <a:t>Huisartsbezoeken</a:t>
            </a:r>
            <a:endParaRPr sz="1200" kern="0" dirty="0">
              <a:solidFill>
                <a:srgbClr val="000000"/>
              </a:solidFill>
              <a:latin typeface="Calibri"/>
              <a:sym typeface="Calibri"/>
            </a:endParaRPr>
          </a:p>
        </p:txBody>
      </p:sp>
      <p:sp>
        <p:nvSpPr>
          <p:cNvPr id="326" name="Shape 665"/>
          <p:cNvSpPr/>
          <p:nvPr/>
        </p:nvSpPr>
        <p:spPr>
          <a:xfrm>
            <a:off x="6365658" y="4534259"/>
            <a:ext cx="1536041" cy="276999"/>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1600"/>
            </a:lvl1pPr>
          </a:lstStyle>
          <a:p>
            <a:pPr defTabSz="685800" hangingPunct="0"/>
            <a:r>
              <a:rPr sz="1200" kern="0" dirty="0" err="1">
                <a:solidFill>
                  <a:srgbClr val="000000"/>
                </a:solidFill>
                <a:latin typeface="Calibri"/>
                <a:sym typeface="Calibri"/>
              </a:rPr>
              <a:t>Zorgkosten</a:t>
            </a:r>
            <a:endParaRPr sz="1200" kern="0" dirty="0">
              <a:solidFill>
                <a:srgbClr val="000000"/>
              </a:solidFill>
              <a:latin typeface="Calibri"/>
              <a:sym typeface="Calibri"/>
            </a:endParaRPr>
          </a:p>
        </p:txBody>
      </p:sp>
      <p:sp>
        <p:nvSpPr>
          <p:cNvPr id="328" name="Shape 562"/>
          <p:cNvSpPr/>
          <p:nvPr/>
        </p:nvSpPr>
        <p:spPr>
          <a:xfrm>
            <a:off x="5916885" y="2300359"/>
            <a:ext cx="2598465" cy="1770410"/>
          </a:xfrm>
          <a:prstGeom prst="roundRect">
            <a:avLst>
              <a:gd name="adj" fmla="val 3828"/>
            </a:avLst>
          </a:prstGeom>
          <a:noFill/>
          <a:ln w="12700">
            <a:miter lim="400000"/>
          </a:ln>
        </p:spPr>
        <p:txBody>
          <a:bodyPr lIns="34289" rIns="34289" anchor="ctr"/>
          <a:lstStyle/>
          <a:p>
            <a:pPr marL="214313" indent="-214313" defTabSz="685800" hangingPunct="0">
              <a:buFont typeface="Arial" panose="020B0604020202020204" pitchFamily="34" charset="0"/>
              <a:buChar char="•"/>
            </a:pPr>
            <a:r>
              <a:rPr lang="nl-NL" sz="1200" kern="0" dirty="0">
                <a:solidFill>
                  <a:srgbClr val="000000"/>
                </a:solidFill>
                <a:latin typeface="Calibri"/>
                <a:sym typeface="Calibri"/>
              </a:rPr>
              <a:t>Verbeterde kwaliteit van leven</a:t>
            </a:r>
          </a:p>
          <a:p>
            <a:pPr marL="214313" indent="-214313" defTabSz="685800" hangingPunct="0">
              <a:buFont typeface="Arial" panose="020B0604020202020204" pitchFamily="34" charset="0"/>
              <a:buChar char="•"/>
            </a:pPr>
            <a:r>
              <a:rPr lang="nl-NL" sz="1200" kern="0" dirty="0">
                <a:solidFill>
                  <a:srgbClr val="000000"/>
                </a:solidFill>
                <a:latin typeface="Calibri"/>
                <a:sym typeface="Calibri"/>
              </a:rPr>
              <a:t>Cliënt, mantelzorger en naasten beter en sneller geïnformeerd, </a:t>
            </a:r>
          </a:p>
        </p:txBody>
      </p:sp>
      <p:sp>
        <p:nvSpPr>
          <p:cNvPr id="329" name="AutoShape 2"/>
          <p:cNvSpPr>
            <a:spLocks noChangeArrowheads="1"/>
          </p:cNvSpPr>
          <p:nvPr/>
        </p:nvSpPr>
        <p:spPr bwMode="auto">
          <a:xfrm rot="10800000">
            <a:off x="5953539" y="3916871"/>
            <a:ext cx="2550392" cy="130772"/>
          </a:xfrm>
          <a:prstGeom prst="triangle">
            <a:avLst>
              <a:gd name="adj" fmla="val 50000"/>
            </a:avLst>
          </a:prstGeom>
          <a:solidFill>
            <a:schemeClr val="accent2"/>
          </a:solidFill>
          <a:ln>
            <a:solidFill>
              <a:schemeClr val="accent2"/>
            </a:solidFill>
          </a:ln>
          <a:effectLst/>
          <a:extLst/>
        </p:spPr>
        <p:txBody>
          <a:bodyPr wrap="none" lIns="34290" rIns="34290" anchor="ctr"/>
          <a:lstStyle/>
          <a:p>
            <a:pPr defTabSz="685800" eaLnBrk="0" fontAlgn="base" hangingPunct="0">
              <a:spcBef>
                <a:spcPct val="0"/>
              </a:spcBef>
              <a:spcAft>
                <a:spcPct val="0"/>
              </a:spcAft>
            </a:pPr>
            <a:endParaRPr lang="en-US" sz="900" kern="0">
              <a:solidFill>
                <a:srgbClr val="000000"/>
              </a:solidFill>
              <a:latin typeface="Calibri"/>
              <a:sym typeface="Calibri"/>
            </a:endParaRPr>
          </a:p>
        </p:txBody>
      </p:sp>
      <p:grpSp>
        <p:nvGrpSpPr>
          <p:cNvPr id="119" name="Group 595"/>
          <p:cNvGrpSpPr/>
          <p:nvPr/>
        </p:nvGrpSpPr>
        <p:grpSpPr>
          <a:xfrm>
            <a:off x="6022852" y="4524399"/>
            <a:ext cx="292619" cy="299168"/>
            <a:chOff x="0" y="0"/>
            <a:chExt cx="434753" cy="433382"/>
          </a:xfrm>
        </p:grpSpPr>
        <p:sp>
          <p:nvSpPr>
            <p:cNvPr id="120" name="Shape 583"/>
            <p:cNvSpPr/>
            <p:nvPr/>
          </p:nvSpPr>
          <p:spPr>
            <a:xfrm>
              <a:off x="0" y="-1"/>
              <a:ext cx="434754" cy="433384"/>
            </a:xfrm>
            <a:prstGeom prst="ellipse">
              <a:avLst/>
            </a:prstGeom>
            <a:gradFill flip="none" rotWithShape="1">
              <a:gsLst>
                <a:gs pos="0">
                  <a:srgbClr val="B6AF99"/>
                </a:gs>
                <a:gs pos="51000">
                  <a:srgbClr val="EAE8E2"/>
                </a:gs>
                <a:gs pos="100000">
                  <a:srgbClr val="FFFFFF"/>
                </a:gs>
              </a:gsLst>
              <a:lin ang="108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121" name="Shape 584"/>
            <p:cNvSpPr/>
            <p:nvPr/>
          </p:nvSpPr>
          <p:spPr>
            <a:xfrm>
              <a:off x="349723"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2" name="Shape 585"/>
            <p:cNvSpPr/>
            <p:nvPr/>
          </p:nvSpPr>
          <p:spPr>
            <a:xfrm>
              <a:off x="309950"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3" name="Shape 586"/>
            <p:cNvSpPr/>
            <p:nvPr/>
          </p:nvSpPr>
          <p:spPr>
            <a:xfrm>
              <a:off x="218062" y="36069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4" name="Shape 587"/>
            <p:cNvSpPr/>
            <p:nvPr/>
          </p:nvSpPr>
          <p:spPr>
            <a:xfrm flipH="1">
              <a:off x="63087" y="309950"/>
              <a:ext cx="39773" cy="3840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5" name="Shape 588"/>
            <p:cNvSpPr/>
            <p:nvPr/>
          </p:nvSpPr>
          <p:spPr>
            <a:xfrm flipH="1">
              <a:off x="0" y="216691"/>
              <a:ext cx="54859" cy="1"/>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6" name="Shape 589"/>
            <p:cNvSpPr/>
            <p:nvPr/>
          </p:nvSpPr>
          <p:spPr>
            <a:xfrm flipH="1" flipV="1">
              <a:off x="71317" y="71316"/>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7" name="Shape 590"/>
            <p:cNvSpPr/>
            <p:nvPr/>
          </p:nvSpPr>
          <p:spPr>
            <a:xfrm flipV="1">
              <a:off x="218062" y="12343"/>
              <a:ext cx="1" cy="54859"/>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8" name="Shape 591"/>
            <p:cNvSpPr/>
            <p:nvPr/>
          </p:nvSpPr>
          <p:spPr>
            <a:xfrm flipV="1">
              <a:off x="309950" y="63087"/>
              <a:ext cx="39773" cy="39772"/>
            </a:xfrm>
            <a:prstGeom prst="line">
              <a:avLst/>
            </a:prstGeom>
            <a:noFill/>
            <a:ln w="6350" cap="flat">
              <a:solidFill>
                <a:srgbClr val="44546A"/>
              </a:solidFill>
              <a:prstDash val="solid"/>
              <a:miter lim="800000"/>
            </a:ln>
            <a:effectLst/>
          </p:spPr>
          <p:txBody>
            <a:bodyPr wrap="square" lIns="34289" tIns="34289" rIns="34289" bIns="34289" numCol="1" anchor="t">
              <a:noAutofit/>
            </a:bodyPr>
            <a:lstStyle/>
            <a:p>
              <a:pPr defTabSz="685800" hangingPunct="0"/>
              <a:endParaRPr sz="1350" kern="0">
                <a:solidFill>
                  <a:srgbClr val="000000"/>
                </a:solidFill>
                <a:latin typeface="Calibri"/>
                <a:sym typeface="Calibri"/>
              </a:endParaRPr>
            </a:p>
          </p:txBody>
        </p:sp>
        <p:sp>
          <p:nvSpPr>
            <p:cNvPr id="129" name="Shape 592"/>
            <p:cNvSpPr/>
            <p:nvPr/>
          </p:nvSpPr>
          <p:spPr>
            <a:xfrm rot="2276836">
              <a:off x="289378" y="80915"/>
              <a:ext cx="50745" cy="43888"/>
            </a:xfrm>
            <a:prstGeom prst="triangle">
              <a:avLst/>
            </a:prstGeom>
            <a:solidFill>
              <a:schemeClr val="accent4"/>
            </a:soli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130" name="Shape 593"/>
            <p:cNvSpPr/>
            <p:nvPr/>
          </p:nvSpPr>
          <p:spPr>
            <a:xfrm>
              <a:off x="85029" y="85029"/>
              <a:ext cx="264694" cy="263321"/>
            </a:xfrm>
            <a:prstGeom prst="ellipse">
              <a:avLst/>
            </a:prstGeom>
            <a:gradFill flip="none" rotWithShape="1">
              <a:gsLst>
                <a:gs pos="0">
                  <a:srgbClr val="7C7C7C"/>
                </a:gs>
                <a:gs pos="67000">
                  <a:srgbClr val="EAE8E2"/>
                </a:gs>
                <a:gs pos="99000">
                  <a:srgbClr val="B6AF99"/>
                </a:gs>
              </a:gsLst>
              <a:lin ang="13500000" scaled="0"/>
            </a:gradFill>
            <a:ln w="6350"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sp>
          <p:nvSpPr>
            <p:cNvPr id="131" name="Shape 594"/>
            <p:cNvSpPr/>
            <p:nvPr/>
          </p:nvSpPr>
          <p:spPr>
            <a:xfrm rot="10800000">
              <a:off x="111089" y="111088"/>
              <a:ext cx="212577" cy="211205"/>
            </a:xfrm>
            <a:prstGeom prst="ellipse">
              <a:avLst/>
            </a:prstGeom>
            <a:solidFill>
              <a:srgbClr val="B6AF99"/>
            </a:solidFill>
            <a:ln w="9525" cap="flat">
              <a:solidFill>
                <a:srgbClr val="44546A"/>
              </a:solidFill>
              <a:prstDash val="solid"/>
              <a:miter lim="800000"/>
              <a:tailEnd type="triangle" w="med" len="med"/>
            </a:ln>
            <a:effectLst/>
          </p:spPr>
          <p:txBody>
            <a:bodyPr wrap="square" lIns="34289" tIns="34289" rIns="34289" bIns="34289" numCol="1" anchor="ctr">
              <a:noAutofit/>
            </a:bodyPr>
            <a:lstStyle/>
            <a:p>
              <a:pPr algn="ctr" defTabSz="685800" hangingPunct="0">
                <a:lnSpc>
                  <a:spcPct val="90000"/>
                </a:lnSpc>
                <a:spcBef>
                  <a:spcPts val="450"/>
                </a:spcBef>
                <a:defRPr sz="1600"/>
              </a:pPr>
              <a:endParaRPr sz="1200" kern="0">
                <a:solidFill>
                  <a:srgbClr val="000000"/>
                </a:solidFill>
                <a:latin typeface="Calibri"/>
                <a:sym typeface="Calibri"/>
              </a:endParaRPr>
            </a:p>
          </p:txBody>
        </p:sp>
      </p:grpSp>
      <p:sp>
        <p:nvSpPr>
          <p:cNvPr id="134" name="AutoShape 2"/>
          <p:cNvSpPr>
            <a:spLocks noChangeArrowheads="1"/>
          </p:cNvSpPr>
          <p:nvPr/>
        </p:nvSpPr>
        <p:spPr bwMode="auto">
          <a:xfrm rot="10800000">
            <a:off x="3197377" y="3916870"/>
            <a:ext cx="2550392" cy="130772"/>
          </a:xfrm>
          <a:prstGeom prst="triangle">
            <a:avLst>
              <a:gd name="adj" fmla="val 50000"/>
            </a:avLst>
          </a:prstGeom>
          <a:solidFill>
            <a:schemeClr val="accent2"/>
          </a:solidFill>
          <a:ln>
            <a:solidFill>
              <a:schemeClr val="accent2"/>
            </a:solidFill>
          </a:ln>
          <a:effectLst/>
          <a:extLst/>
        </p:spPr>
        <p:txBody>
          <a:bodyPr wrap="none" lIns="34290" rIns="34290" anchor="ctr"/>
          <a:lstStyle/>
          <a:p>
            <a:pPr defTabSz="685800" eaLnBrk="0" fontAlgn="base" hangingPunct="0">
              <a:spcBef>
                <a:spcPct val="0"/>
              </a:spcBef>
              <a:spcAft>
                <a:spcPct val="0"/>
              </a:spcAft>
            </a:pPr>
            <a:endParaRPr lang="en-US" sz="900" kern="0">
              <a:solidFill>
                <a:srgbClr val="000000"/>
              </a:solidFill>
              <a:latin typeface="Calibri"/>
              <a:sym typeface="Calibri"/>
            </a:endParaRPr>
          </a:p>
        </p:txBody>
      </p:sp>
    </p:spTree>
    <p:extLst>
      <p:ext uri="{BB962C8B-B14F-4D97-AF65-F5344CB8AC3E}">
        <p14:creationId xmlns:p14="http://schemas.microsoft.com/office/powerpoint/2010/main" val="40800380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877650"/>
            <a:ext cx="7675493" cy="695221"/>
          </a:xfrm>
        </p:spPr>
        <p:txBody>
          <a:bodyPr>
            <a:normAutofit/>
          </a:bodyPr>
          <a:lstStyle/>
          <a:p>
            <a:pPr algn="ctr"/>
            <a:r>
              <a:rPr lang="nl-NL" sz="2100" i="1" dirty="0"/>
              <a:t>Samenvatting. Ons onderzoek laat zien dat: </a:t>
            </a:r>
            <a:endParaRPr lang="en-US" sz="2100" i="1" dirty="0"/>
          </a:p>
        </p:txBody>
      </p:sp>
      <p:sp>
        <p:nvSpPr>
          <p:cNvPr id="11" name="TextBox 10"/>
          <p:cNvSpPr txBox="1"/>
          <p:nvPr/>
        </p:nvSpPr>
        <p:spPr>
          <a:xfrm>
            <a:off x="3354467" y="3523165"/>
            <a:ext cx="1834154" cy="392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hangingPunct="0"/>
            <a:r>
              <a:rPr lang="nl-NL" sz="2100" i="1" kern="0" dirty="0">
                <a:solidFill>
                  <a:srgbClr val="000000"/>
                </a:solidFill>
                <a:latin typeface="Calibri"/>
                <a:ea typeface="+mj-ea"/>
                <a:cs typeface="+mj-cs"/>
                <a:sym typeface="Calibri"/>
              </a:rPr>
              <a:t>Onze oplossing: </a:t>
            </a:r>
            <a:endParaRPr lang="en-US" sz="2100" i="1" kern="0" dirty="0">
              <a:solidFill>
                <a:srgbClr val="000000"/>
              </a:solidFill>
              <a:latin typeface="Calibri"/>
              <a:ea typeface="+mj-ea"/>
              <a:cs typeface="+mj-cs"/>
              <a:sym typeface="Calibri"/>
            </a:endParaRPr>
          </a:p>
        </p:txBody>
      </p:sp>
      <p:pic>
        <p:nvPicPr>
          <p:cNvPr id="378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936" y="3449758"/>
            <a:ext cx="6777705" cy="2550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36" y="1324353"/>
            <a:ext cx="6777705" cy="2249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25583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02" y="168088"/>
            <a:ext cx="1143002" cy="1143002"/>
          </a:xfrm>
          <a:prstGeom prst="rect">
            <a:avLst/>
          </a:prstGeom>
        </p:spPr>
      </p:pic>
      <p:sp>
        <p:nvSpPr>
          <p:cNvPr id="6" name="Title 5"/>
          <p:cNvSpPr>
            <a:spLocks noGrp="1"/>
          </p:cNvSpPr>
          <p:nvPr>
            <p:ph type="ctrTitle"/>
          </p:nvPr>
        </p:nvSpPr>
        <p:spPr>
          <a:xfrm>
            <a:off x="442503" y="276625"/>
            <a:ext cx="7200899" cy="1034465"/>
          </a:xfrm>
          <a:solidFill>
            <a:srgbClr val="A39F1E"/>
          </a:solidFill>
        </p:spPr>
        <p:txBody>
          <a:bodyPr/>
          <a:lstStyle/>
          <a:p>
            <a:pPr algn="l"/>
            <a:r>
              <a:rPr lang="nl-NL" dirty="0" smtClean="0"/>
              <a:t>  </a:t>
            </a:r>
            <a:r>
              <a:rPr lang="nl-NL" b="1" dirty="0">
                <a:solidFill>
                  <a:srgbClr val="3E3A35"/>
                </a:solidFill>
                <a:latin typeface="+mn-lt"/>
                <a:ea typeface="+mn-ea"/>
                <a:cs typeface="+mn-cs"/>
              </a:rPr>
              <a:t>Actualiteitencollege</a:t>
            </a:r>
          </a:p>
        </p:txBody>
      </p:sp>
      <p:sp>
        <p:nvSpPr>
          <p:cNvPr id="8" name="Subtitle 6"/>
          <p:cNvSpPr txBox="1">
            <a:spLocks/>
          </p:cNvSpPr>
          <p:nvPr/>
        </p:nvSpPr>
        <p:spPr>
          <a:xfrm>
            <a:off x="442503" y="6226481"/>
            <a:ext cx="8286559" cy="401491"/>
          </a:xfrm>
          <a:prstGeom prst="rect">
            <a:avLst/>
          </a:prstGeom>
          <a:solidFill>
            <a:srgbClr val="A39F1E"/>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tabLst>
                <a:tab pos="93663" algn="l"/>
              </a:tabLst>
            </a:pPr>
            <a:r>
              <a:rPr lang="nl-NL" sz="1200" dirty="0" smtClean="0">
                <a:solidFill>
                  <a:srgbClr val="3E3A35"/>
                </a:solidFill>
              </a:rPr>
              <a:t>www.kennisplatformsdnh.nl												26 januari 2018</a:t>
            </a:r>
            <a:endParaRPr lang="nl-NL" sz="1200" dirty="0">
              <a:solidFill>
                <a:srgbClr val="3E3A35"/>
              </a:solidFill>
            </a:endParaRPr>
          </a:p>
        </p:txBody>
      </p:sp>
      <p:sp>
        <p:nvSpPr>
          <p:cNvPr id="2" name="TextBox 1"/>
          <p:cNvSpPr txBox="1"/>
          <p:nvPr/>
        </p:nvSpPr>
        <p:spPr>
          <a:xfrm>
            <a:off x="3054485" y="2206034"/>
            <a:ext cx="2286001" cy="769441"/>
          </a:xfrm>
          <a:prstGeom prst="rect">
            <a:avLst/>
          </a:prstGeom>
          <a:noFill/>
        </p:spPr>
        <p:txBody>
          <a:bodyPr wrap="square" rtlCol="0">
            <a:spAutoFit/>
          </a:bodyPr>
          <a:lstStyle/>
          <a:p>
            <a:r>
              <a:rPr lang="nl-NL" sz="4400" dirty="0" smtClean="0">
                <a:solidFill>
                  <a:srgbClr val="3E3A35"/>
                </a:solidFill>
              </a:rPr>
              <a:t>Vragen? </a:t>
            </a:r>
            <a:endParaRPr lang="nl-NL" sz="4400" dirty="0">
              <a:solidFill>
                <a:srgbClr val="3E3A35"/>
              </a:solidFill>
            </a:endParaRPr>
          </a:p>
        </p:txBody>
      </p:sp>
      <p:sp>
        <p:nvSpPr>
          <p:cNvPr id="4" name="TextBox 3"/>
          <p:cNvSpPr txBox="1"/>
          <p:nvPr/>
        </p:nvSpPr>
        <p:spPr>
          <a:xfrm>
            <a:off x="2918299" y="3114996"/>
            <a:ext cx="2830748" cy="769441"/>
          </a:xfrm>
          <a:prstGeom prst="rect">
            <a:avLst/>
          </a:prstGeom>
          <a:noFill/>
        </p:spPr>
        <p:txBody>
          <a:bodyPr wrap="square" rtlCol="0">
            <a:spAutoFit/>
          </a:bodyPr>
          <a:lstStyle/>
          <a:p>
            <a:r>
              <a:rPr lang="nl-NL" sz="4400" dirty="0" smtClean="0">
                <a:solidFill>
                  <a:srgbClr val="3E3A35"/>
                </a:solidFill>
              </a:rPr>
              <a:t>Gesprek!</a:t>
            </a:r>
            <a:endParaRPr lang="nl-NL" sz="4400" dirty="0">
              <a:solidFill>
                <a:srgbClr val="3E3A35"/>
              </a:solidFill>
            </a:endParaRPr>
          </a:p>
        </p:txBody>
      </p:sp>
    </p:spTree>
    <p:extLst>
      <p:ext uri="{BB962C8B-B14F-4D97-AF65-F5344CB8AC3E}">
        <p14:creationId xmlns:p14="http://schemas.microsoft.com/office/powerpoint/2010/main" val="8996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02" y="168088"/>
            <a:ext cx="1143002" cy="1143002"/>
          </a:xfrm>
          <a:prstGeom prst="rect">
            <a:avLst/>
          </a:prstGeom>
        </p:spPr>
      </p:pic>
      <p:sp>
        <p:nvSpPr>
          <p:cNvPr id="6" name="Title 5"/>
          <p:cNvSpPr>
            <a:spLocks noGrp="1"/>
          </p:cNvSpPr>
          <p:nvPr>
            <p:ph type="ctrTitle"/>
          </p:nvPr>
        </p:nvSpPr>
        <p:spPr>
          <a:xfrm>
            <a:off x="442503" y="276625"/>
            <a:ext cx="7200899" cy="1034465"/>
          </a:xfrm>
          <a:solidFill>
            <a:srgbClr val="A39F1E"/>
          </a:solidFill>
        </p:spPr>
        <p:txBody>
          <a:bodyPr/>
          <a:lstStyle/>
          <a:p>
            <a:pPr algn="l"/>
            <a:r>
              <a:rPr lang="nl-NL" dirty="0" smtClean="0"/>
              <a:t>  </a:t>
            </a:r>
            <a:r>
              <a:rPr lang="nl-NL" b="1" dirty="0">
                <a:solidFill>
                  <a:srgbClr val="3E3A35"/>
                </a:solidFill>
                <a:latin typeface="+mn-lt"/>
                <a:ea typeface="+mn-ea"/>
                <a:cs typeface="+mn-cs"/>
              </a:rPr>
              <a:t>Actualiteitencollege</a:t>
            </a:r>
          </a:p>
        </p:txBody>
      </p:sp>
      <p:sp>
        <p:nvSpPr>
          <p:cNvPr id="8" name="Rectangle 7"/>
          <p:cNvSpPr/>
          <p:nvPr/>
        </p:nvSpPr>
        <p:spPr>
          <a:xfrm>
            <a:off x="601083" y="1324078"/>
            <a:ext cx="4572000" cy="605294"/>
          </a:xfrm>
          <a:prstGeom prst="rect">
            <a:avLst/>
          </a:prstGeom>
        </p:spPr>
        <p:txBody>
          <a:bodyPr>
            <a:spAutoFit/>
          </a:bodyPr>
          <a:lstStyle/>
          <a:p>
            <a:endParaRPr lang="nl-NL" b="1" baseline="30000" dirty="0">
              <a:solidFill>
                <a:srgbClr val="3E3A35"/>
              </a:solidFill>
              <a:latin typeface="Arial Hebrew Light"/>
              <a:cs typeface="Arial Hebrew Light"/>
            </a:endParaRPr>
          </a:p>
          <a:p>
            <a:r>
              <a:rPr lang="nl-NL" sz="3200" b="1" baseline="30000" dirty="0" smtClean="0">
                <a:solidFill>
                  <a:srgbClr val="A3A11A"/>
                </a:solidFill>
                <a:latin typeface="Arial Hebrew Light"/>
                <a:cs typeface="Arial Hebrew Light"/>
              </a:rPr>
              <a:t>Volgende activiteiten:</a:t>
            </a:r>
            <a:endParaRPr lang="nl-NL" sz="3200" b="1" baseline="30000" dirty="0">
              <a:solidFill>
                <a:srgbClr val="A3A11A"/>
              </a:solidFill>
              <a:latin typeface="Arial Hebrew Light"/>
              <a:cs typeface="Arial Hebrew Light"/>
            </a:endParaRPr>
          </a:p>
        </p:txBody>
      </p:sp>
      <p:sp>
        <p:nvSpPr>
          <p:cNvPr id="9" name="Subtitle 6"/>
          <p:cNvSpPr>
            <a:spLocks noGrp="1"/>
          </p:cNvSpPr>
          <p:nvPr>
            <p:ph type="subTitle" idx="1"/>
          </p:nvPr>
        </p:nvSpPr>
        <p:spPr>
          <a:xfrm>
            <a:off x="442503" y="6226481"/>
            <a:ext cx="8286559" cy="401491"/>
          </a:xfrm>
          <a:solidFill>
            <a:srgbClr val="A39F1E"/>
          </a:solidFill>
        </p:spPr>
        <p:txBody>
          <a:bodyPr>
            <a:normAutofit/>
          </a:bodyPr>
          <a:lstStyle/>
          <a:p>
            <a:pPr algn="r">
              <a:tabLst>
                <a:tab pos="93663" algn="l"/>
              </a:tabLst>
            </a:pPr>
            <a:r>
              <a:rPr lang="nl-NL" sz="1200" dirty="0" smtClean="0">
                <a:solidFill>
                  <a:srgbClr val="3E3A35"/>
                </a:solidFill>
              </a:rPr>
              <a:t>www.kennisplatformsdnh.nl												26 januari 2018</a:t>
            </a:r>
            <a:endParaRPr lang="nl-NL" sz="1200" dirty="0">
              <a:solidFill>
                <a:srgbClr val="3E3A35"/>
              </a:solidFill>
            </a:endParaRPr>
          </a:p>
        </p:txBody>
      </p:sp>
      <p:sp>
        <p:nvSpPr>
          <p:cNvPr id="7" name="TextBox 1"/>
          <p:cNvSpPr txBox="1"/>
          <p:nvPr/>
        </p:nvSpPr>
        <p:spPr>
          <a:xfrm>
            <a:off x="601083" y="1835439"/>
            <a:ext cx="7912296" cy="4093428"/>
          </a:xfrm>
          <a:prstGeom prst="rect">
            <a:avLst/>
          </a:prstGeom>
          <a:noFill/>
        </p:spPr>
        <p:txBody>
          <a:bodyPr wrap="square" rtlCol="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2800" b="1" dirty="0" smtClean="0">
                <a:solidFill>
                  <a:srgbClr val="3E3A35"/>
                </a:solidFill>
              </a:rPr>
              <a:t>Actualiteitencolleges:</a:t>
            </a:r>
          </a:p>
          <a:p>
            <a:pPr marL="342900" indent="-342900">
              <a:buFont typeface="Arial" panose="020B0604020202020204" pitchFamily="34" charset="0"/>
              <a:buChar char="•"/>
            </a:pPr>
            <a:r>
              <a:rPr lang="nl-NL" sz="2400" b="1" dirty="0">
                <a:solidFill>
                  <a:srgbClr val="3E3A35"/>
                </a:solidFill>
              </a:rPr>
              <a:t>2</a:t>
            </a:r>
            <a:r>
              <a:rPr lang="nl-NL" sz="2400" b="1" dirty="0" smtClean="0">
                <a:solidFill>
                  <a:srgbClr val="3E3A35"/>
                </a:solidFill>
              </a:rPr>
              <a:t>3 februari 2018:  GGZ in de wijk – naam spreker volgt</a:t>
            </a:r>
          </a:p>
          <a:p>
            <a:pPr marL="342900" indent="-342900">
              <a:buFont typeface="Arial" panose="020B0604020202020204" pitchFamily="34" charset="0"/>
              <a:buChar char="•"/>
            </a:pPr>
            <a:r>
              <a:rPr lang="nl-NL" sz="2400" b="1" dirty="0" smtClean="0">
                <a:solidFill>
                  <a:srgbClr val="3E3A35"/>
                </a:solidFill>
              </a:rPr>
              <a:t>23 maart 2018 Adri van Montfoort: Transformatie Jeugdwet en de praktijk</a:t>
            </a:r>
          </a:p>
          <a:p>
            <a:pPr marL="342900" indent="-342900">
              <a:buFont typeface="Arial" panose="020B0604020202020204" pitchFamily="34" charset="0"/>
              <a:buChar char="•"/>
            </a:pPr>
            <a:r>
              <a:rPr lang="nl-NL" sz="2400" b="1" dirty="0" smtClean="0">
                <a:solidFill>
                  <a:srgbClr val="3E3A35"/>
                </a:solidFill>
              </a:rPr>
              <a:t>25 mei 2018: </a:t>
            </a:r>
            <a:r>
              <a:rPr lang="nl-NL" sz="2400" b="1" dirty="0" err="1" smtClean="0">
                <a:solidFill>
                  <a:srgbClr val="3E3A35"/>
                </a:solidFill>
              </a:rPr>
              <a:t>Nadja</a:t>
            </a:r>
            <a:r>
              <a:rPr lang="nl-NL" sz="2400" b="1" dirty="0" smtClean="0">
                <a:solidFill>
                  <a:srgbClr val="3E3A35"/>
                </a:solidFill>
              </a:rPr>
              <a:t> </a:t>
            </a:r>
            <a:r>
              <a:rPr lang="nl-NL" sz="2400" b="1" dirty="0" err="1" smtClean="0">
                <a:solidFill>
                  <a:srgbClr val="3E3A35"/>
                </a:solidFill>
              </a:rPr>
              <a:t>Jungmann</a:t>
            </a:r>
            <a:r>
              <a:rPr lang="nl-NL" sz="2400" b="1" dirty="0" smtClean="0">
                <a:solidFill>
                  <a:srgbClr val="3E3A35"/>
                </a:solidFill>
              </a:rPr>
              <a:t>: Armoede en schulden</a:t>
            </a:r>
          </a:p>
          <a:p>
            <a:endParaRPr lang="nl-NL" sz="2400" b="1" dirty="0">
              <a:solidFill>
                <a:srgbClr val="3E3A35"/>
              </a:solidFill>
            </a:endParaRPr>
          </a:p>
          <a:p>
            <a:r>
              <a:rPr lang="nl-NL" sz="2400" b="1" dirty="0" smtClean="0">
                <a:solidFill>
                  <a:srgbClr val="A3A11A"/>
                </a:solidFill>
              </a:rPr>
              <a:t>-------------------------------------------------------------------------------</a:t>
            </a:r>
          </a:p>
          <a:p>
            <a:r>
              <a:rPr lang="nl-NL" sz="3200" b="1" dirty="0" smtClean="0">
                <a:solidFill>
                  <a:srgbClr val="3E3A35"/>
                </a:solidFill>
              </a:rPr>
              <a:t>Kennisuitdaging 2018</a:t>
            </a:r>
          </a:p>
          <a:p>
            <a:r>
              <a:rPr lang="nl-NL" sz="3200" b="1" dirty="0">
                <a:solidFill>
                  <a:srgbClr val="3E3A35"/>
                </a:solidFill>
              </a:rPr>
              <a:t> 15 maart 2018 ‘</a:t>
            </a:r>
            <a:r>
              <a:rPr lang="nl-NL" sz="3200" b="1" dirty="0" smtClean="0">
                <a:solidFill>
                  <a:srgbClr val="3E3A35"/>
                </a:solidFill>
              </a:rPr>
              <a:t>Prioriteit voor Preventie’</a:t>
            </a:r>
            <a:r>
              <a:rPr lang="nl-NL" sz="3200" b="1" dirty="0">
                <a:solidFill>
                  <a:srgbClr val="3E3A35"/>
                </a:solidFill>
              </a:rPr>
              <a:t/>
            </a:r>
            <a:br>
              <a:rPr lang="nl-NL" sz="3200" b="1" dirty="0">
                <a:solidFill>
                  <a:srgbClr val="3E3A35"/>
                </a:solidFill>
              </a:rPr>
            </a:br>
            <a:r>
              <a:rPr lang="nl-NL" sz="2400" b="1" dirty="0" smtClean="0">
                <a:solidFill>
                  <a:srgbClr val="3E3A35"/>
                </a:solidFill>
              </a:rPr>
              <a:t>								</a:t>
            </a:r>
            <a:r>
              <a:rPr lang="nl-NL" sz="2400" dirty="0" smtClean="0">
                <a:solidFill>
                  <a:srgbClr val="3E3A35"/>
                </a:solidFill>
              </a:rPr>
              <a:t>Met aansluitend netwerkborrels</a:t>
            </a:r>
            <a:endParaRPr lang="nl-NL" sz="2400" dirty="0" smtClean="0">
              <a:solidFill>
                <a:srgbClr val="C00000"/>
              </a:solidFill>
            </a:endParaRPr>
          </a:p>
        </p:txBody>
      </p:sp>
    </p:spTree>
    <p:extLst>
      <p:ext uri="{BB962C8B-B14F-4D97-AF65-F5344CB8AC3E}">
        <p14:creationId xmlns:p14="http://schemas.microsoft.com/office/powerpoint/2010/main" val="2037167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02" y="168088"/>
            <a:ext cx="1143002" cy="1143002"/>
          </a:xfrm>
          <a:prstGeom prst="rect">
            <a:avLst/>
          </a:prstGeom>
        </p:spPr>
      </p:pic>
      <p:sp>
        <p:nvSpPr>
          <p:cNvPr id="6" name="Title 5"/>
          <p:cNvSpPr>
            <a:spLocks noGrp="1"/>
          </p:cNvSpPr>
          <p:nvPr>
            <p:ph type="ctrTitle"/>
          </p:nvPr>
        </p:nvSpPr>
        <p:spPr>
          <a:xfrm>
            <a:off x="442503" y="276625"/>
            <a:ext cx="7200899" cy="1034465"/>
          </a:xfrm>
          <a:solidFill>
            <a:srgbClr val="A39F1E"/>
          </a:solidFill>
        </p:spPr>
        <p:txBody>
          <a:bodyPr/>
          <a:lstStyle/>
          <a:p>
            <a:pPr algn="l"/>
            <a:r>
              <a:rPr lang="nl-NL" dirty="0" smtClean="0"/>
              <a:t>  </a:t>
            </a:r>
            <a:r>
              <a:rPr lang="nl-NL" b="1" dirty="0">
                <a:solidFill>
                  <a:srgbClr val="3E3A35"/>
                </a:solidFill>
                <a:latin typeface="+mn-lt"/>
                <a:ea typeface="+mn-ea"/>
                <a:cs typeface="+mn-cs"/>
              </a:rPr>
              <a:t>Actualiteitencollege</a:t>
            </a:r>
          </a:p>
        </p:txBody>
      </p:sp>
      <p:sp>
        <p:nvSpPr>
          <p:cNvPr id="2" name="Rectangle 1"/>
          <p:cNvSpPr/>
          <p:nvPr/>
        </p:nvSpPr>
        <p:spPr>
          <a:xfrm>
            <a:off x="668511" y="2575823"/>
            <a:ext cx="7038575" cy="2349361"/>
          </a:xfrm>
          <a:prstGeom prst="rect">
            <a:avLst/>
          </a:prstGeom>
        </p:spPr>
        <p:txBody>
          <a:bodyPr wrap="square">
            <a:spAutoFit/>
          </a:bodyPr>
          <a:lstStyle/>
          <a:p>
            <a:pPr algn="ctr"/>
            <a:r>
              <a:rPr lang="nl-NL" sz="4400" b="1" dirty="0">
                <a:solidFill>
                  <a:srgbClr val="3E3A35"/>
                </a:solidFill>
              </a:rPr>
              <a:t>Dank voor je aanwezigheid.</a:t>
            </a:r>
          </a:p>
          <a:p>
            <a:pPr algn="ctr"/>
            <a:endParaRPr lang="nl-NL" sz="4400" b="1" baseline="30000" dirty="0">
              <a:solidFill>
                <a:srgbClr val="3E3A35"/>
              </a:solidFill>
              <a:latin typeface="Arial Hebrew Light"/>
              <a:cs typeface="Arial Hebrew Light"/>
            </a:endParaRPr>
          </a:p>
          <a:p>
            <a:pPr algn="ctr"/>
            <a:r>
              <a:rPr lang="en-GB" sz="4400" b="1" baseline="30000" dirty="0" smtClean="0">
                <a:solidFill>
                  <a:srgbClr val="A3A11A"/>
                </a:solidFill>
                <a:latin typeface="Arial Hebrew Light"/>
                <a:cs typeface="Arial Hebrew Light"/>
              </a:rPr>
              <a:t> </a:t>
            </a:r>
            <a:r>
              <a:rPr lang="en-GB" sz="4400" b="1" baseline="30000" dirty="0">
                <a:solidFill>
                  <a:srgbClr val="A3A11A"/>
                </a:solidFill>
                <a:latin typeface="Arial Hebrew Light"/>
                <a:cs typeface="Arial Hebrew Light"/>
              </a:rPr>
              <a:t>T</a:t>
            </a:r>
            <a:r>
              <a:rPr lang="en-GB" sz="4400" b="1" baseline="30000" dirty="0" smtClean="0">
                <a:solidFill>
                  <a:srgbClr val="A3A11A"/>
                </a:solidFill>
                <a:latin typeface="Arial Hebrew Light"/>
                <a:cs typeface="Arial Hebrew Light"/>
              </a:rPr>
              <a:t>ot de</a:t>
            </a:r>
            <a:r>
              <a:rPr lang="en-GB" sz="4400" b="1" dirty="0" smtClean="0">
                <a:solidFill>
                  <a:srgbClr val="A3A11A"/>
                </a:solidFill>
                <a:latin typeface="Arial Hebrew Light"/>
                <a:cs typeface="Arial Hebrew Light"/>
              </a:rPr>
              <a:t> </a:t>
            </a:r>
            <a:r>
              <a:rPr lang="en-GB" sz="4400" b="1" baseline="30000" dirty="0" err="1" smtClean="0">
                <a:solidFill>
                  <a:srgbClr val="A3A11A"/>
                </a:solidFill>
                <a:latin typeface="Arial Hebrew Light"/>
                <a:cs typeface="Arial Hebrew Light"/>
              </a:rPr>
              <a:t>volgende</a:t>
            </a:r>
            <a:r>
              <a:rPr lang="en-GB" sz="4400" b="1" baseline="30000" dirty="0" smtClean="0">
                <a:solidFill>
                  <a:srgbClr val="A3A11A"/>
                </a:solidFill>
                <a:latin typeface="Arial Hebrew Light"/>
                <a:cs typeface="Arial Hebrew Light"/>
              </a:rPr>
              <a:t> </a:t>
            </a:r>
            <a:r>
              <a:rPr lang="en-GB" sz="4400" b="1" baseline="30000" dirty="0" err="1" smtClean="0">
                <a:solidFill>
                  <a:srgbClr val="A3A11A"/>
                </a:solidFill>
                <a:latin typeface="Arial Hebrew Light"/>
                <a:cs typeface="Arial Hebrew Light"/>
              </a:rPr>
              <a:t>keer</a:t>
            </a:r>
            <a:r>
              <a:rPr lang="en-GB" sz="4400" b="1" baseline="30000" dirty="0">
                <a:solidFill>
                  <a:srgbClr val="A3A11A"/>
                </a:solidFill>
                <a:latin typeface="Arial Hebrew Light"/>
                <a:cs typeface="Arial Hebrew Light"/>
              </a:rPr>
              <a:t>. </a:t>
            </a:r>
          </a:p>
          <a:p>
            <a:endParaRPr lang="en-GB" sz="4400" baseline="30000" dirty="0">
              <a:solidFill>
                <a:srgbClr val="3E3A35"/>
              </a:solidFill>
              <a:latin typeface="Arial Hebrew Light"/>
              <a:cs typeface="Arial Hebrew Light"/>
            </a:endParaRPr>
          </a:p>
        </p:txBody>
      </p:sp>
      <p:sp>
        <p:nvSpPr>
          <p:cNvPr id="8" name="Subtitle 6"/>
          <p:cNvSpPr>
            <a:spLocks noGrp="1"/>
          </p:cNvSpPr>
          <p:nvPr>
            <p:ph type="subTitle" idx="1"/>
          </p:nvPr>
        </p:nvSpPr>
        <p:spPr>
          <a:xfrm>
            <a:off x="442503" y="6226481"/>
            <a:ext cx="8286559" cy="401491"/>
          </a:xfrm>
          <a:solidFill>
            <a:srgbClr val="A39F1E"/>
          </a:solidFill>
        </p:spPr>
        <p:txBody>
          <a:bodyPr>
            <a:normAutofit/>
          </a:bodyPr>
          <a:lstStyle/>
          <a:p>
            <a:pPr algn="r">
              <a:tabLst>
                <a:tab pos="93663" algn="l"/>
              </a:tabLst>
            </a:pPr>
            <a:r>
              <a:rPr lang="nl-NL" sz="1200" dirty="0" smtClean="0">
                <a:solidFill>
                  <a:srgbClr val="3E3A35"/>
                </a:solidFill>
              </a:rPr>
              <a:t>www.kennisplatformsdnh.nl												26 januari 2018</a:t>
            </a:r>
            <a:endParaRPr lang="nl-NL" sz="1200" dirty="0">
              <a:solidFill>
                <a:srgbClr val="3E3A35"/>
              </a:solidFill>
            </a:endParaRPr>
          </a:p>
        </p:txBody>
      </p:sp>
    </p:spTree>
    <p:extLst>
      <p:ext uri="{BB962C8B-B14F-4D97-AF65-F5344CB8AC3E}">
        <p14:creationId xmlns:p14="http://schemas.microsoft.com/office/powerpoint/2010/main" val="1337484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4"/>
          <p:cNvSpPr txBox="1"/>
          <p:nvPr/>
        </p:nvSpPr>
        <p:spPr>
          <a:xfrm>
            <a:off x="643725" y="2343445"/>
            <a:ext cx="8142679" cy="1220847"/>
          </a:xfrm>
          <a:prstGeom prst="rect">
            <a:avLst/>
          </a:prstGeom>
          <a:noFill/>
        </p:spPr>
        <p:txBody>
          <a:bodyPr wrap="square" rtlCol="0">
            <a:spAutoFit/>
          </a:bodyPr>
          <a:lstStyle/>
          <a:p>
            <a:endParaRPr lang="nl-NL" sz="4400" b="1" dirty="0" smtClean="0">
              <a:solidFill>
                <a:srgbClr val="3E3A35"/>
              </a:solidFill>
            </a:endParaRPr>
          </a:p>
          <a:p>
            <a:endParaRPr lang="nl-NL" sz="4400" b="1" baseline="30000" dirty="0">
              <a:solidFill>
                <a:srgbClr val="3E3A35"/>
              </a:solidFill>
              <a:latin typeface="Arial Hebrew Light"/>
              <a:cs typeface="Arial Hebrew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02" y="168088"/>
            <a:ext cx="1143002" cy="1143002"/>
          </a:xfrm>
          <a:prstGeom prst="rect">
            <a:avLst/>
          </a:prstGeom>
        </p:spPr>
      </p:pic>
      <p:sp>
        <p:nvSpPr>
          <p:cNvPr id="6" name="Title 5"/>
          <p:cNvSpPr>
            <a:spLocks noGrp="1"/>
          </p:cNvSpPr>
          <p:nvPr>
            <p:ph type="ctrTitle"/>
          </p:nvPr>
        </p:nvSpPr>
        <p:spPr>
          <a:xfrm>
            <a:off x="442503" y="276625"/>
            <a:ext cx="7200899" cy="1034465"/>
          </a:xfrm>
          <a:solidFill>
            <a:srgbClr val="A39F1E"/>
          </a:solidFill>
        </p:spPr>
        <p:txBody>
          <a:bodyPr/>
          <a:lstStyle/>
          <a:p>
            <a:pPr algn="l"/>
            <a:r>
              <a:rPr lang="nl-NL" dirty="0" smtClean="0"/>
              <a:t>  </a:t>
            </a:r>
            <a:r>
              <a:rPr lang="nl-NL" b="1" dirty="0">
                <a:solidFill>
                  <a:srgbClr val="3E3A35"/>
                </a:solidFill>
                <a:latin typeface="+mn-lt"/>
                <a:ea typeface="+mn-ea"/>
                <a:cs typeface="+mn-cs"/>
              </a:rPr>
              <a:t>Actualiteitencollege</a:t>
            </a:r>
          </a:p>
        </p:txBody>
      </p:sp>
      <p:sp>
        <p:nvSpPr>
          <p:cNvPr id="8" name="Tekstvak 4"/>
          <p:cNvSpPr txBox="1"/>
          <p:nvPr/>
        </p:nvSpPr>
        <p:spPr>
          <a:xfrm>
            <a:off x="442503" y="1719618"/>
            <a:ext cx="8214619" cy="3816429"/>
          </a:xfrm>
          <a:prstGeom prst="rect">
            <a:avLst/>
          </a:prstGeom>
          <a:noFill/>
        </p:spPr>
        <p:txBody>
          <a:bodyPr wrap="square" rtlCol="0">
            <a:spAutoFit/>
          </a:bodyPr>
          <a:lstStyle/>
          <a:p>
            <a:r>
              <a:rPr lang="nl-NL" sz="4400" b="1" dirty="0" smtClean="0">
                <a:solidFill>
                  <a:srgbClr val="3E3A35"/>
                </a:solidFill>
              </a:rPr>
              <a:t>Programma</a:t>
            </a:r>
          </a:p>
          <a:p>
            <a:endParaRPr lang="nl-NL" b="1" dirty="0" smtClean="0">
              <a:solidFill>
                <a:srgbClr val="3E3A35"/>
              </a:solidFill>
            </a:endParaRPr>
          </a:p>
          <a:p>
            <a:r>
              <a:rPr lang="nl-NL" b="1" dirty="0" smtClean="0">
                <a:solidFill>
                  <a:srgbClr val="3E3A35"/>
                </a:solidFill>
              </a:rPr>
              <a:t>15.00 </a:t>
            </a:r>
            <a:r>
              <a:rPr lang="nl-NL" b="1" dirty="0">
                <a:solidFill>
                  <a:srgbClr val="3E3A35"/>
                </a:solidFill>
              </a:rPr>
              <a:t>uur </a:t>
            </a:r>
            <a:r>
              <a:rPr lang="nl-NL" b="1" dirty="0" smtClean="0">
                <a:solidFill>
                  <a:srgbClr val="3E3A35"/>
                </a:solidFill>
              </a:rPr>
              <a:t>  -  Start college</a:t>
            </a:r>
          </a:p>
          <a:p>
            <a:endParaRPr lang="nl-NL" b="1" dirty="0">
              <a:solidFill>
                <a:srgbClr val="3E3A35"/>
              </a:solidFill>
            </a:endParaRPr>
          </a:p>
          <a:p>
            <a:r>
              <a:rPr lang="nl-NL" b="1" dirty="0">
                <a:solidFill>
                  <a:srgbClr val="3E3A35"/>
                </a:solidFill>
              </a:rPr>
              <a:t>1</a:t>
            </a:r>
            <a:r>
              <a:rPr lang="nl-NL" b="1" dirty="0" smtClean="0">
                <a:solidFill>
                  <a:srgbClr val="3E3A35"/>
                </a:solidFill>
              </a:rPr>
              <a:t>6.00 uur   -  Korte pauze in de lounge</a:t>
            </a:r>
          </a:p>
          <a:p>
            <a:endParaRPr lang="nl-NL" b="1" dirty="0">
              <a:solidFill>
                <a:srgbClr val="3E3A35"/>
              </a:solidFill>
            </a:endParaRPr>
          </a:p>
          <a:p>
            <a:r>
              <a:rPr lang="nl-NL" b="1" dirty="0">
                <a:solidFill>
                  <a:srgbClr val="3E3A35"/>
                </a:solidFill>
              </a:rPr>
              <a:t>1</a:t>
            </a:r>
            <a:r>
              <a:rPr lang="nl-NL" b="1" dirty="0" smtClean="0">
                <a:solidFill>
                  <a:srgbClr val="3E3A35"/>
                </a:solidFill>
              </a:rPr>
              <a:t>6.15  uur  -  Hervatting college deel 2 </a:t>
            </a:r>
            <a:br>
              <a:rPr lang="nl-NL" b="1" dirty="0" smtClean="0">
                <a:solidFill>
                  <a:srgbClr val="3E3A35"/>
                </a:solidFill>
              </a:rPr>
            </a:br>
            <a:r>
              <a:rPr lang="nl-NL" b="1" dirty="0">
                <a:solidFill>
                  <a:srgbClr val="3E3A35"/>
                </a:solidFill>
              </a:rPr>
              <a:t/>
            </a:r>
            <a:br>
              <a:rPr lang="nl-NL" b="1" dirty="0">
                <a:solidFill>
                  <a:srgbClr val="3E3A35"/>
                </a:solidFill>
              </a:rPr>
            </a:br>
            <a:r>
              <a:rPr lang="nl-NL" b="1" dirty="0" smtClean="0">
                <a:solidFill>
                  <a:srgbClr val="3E3A35"/>
                </a:solidFill>
              </a:rPr>
              <a:t>17.00  </a:t>
            </a:r>
            <a:r>
              <a:rPr lang="nl-NL" b="1" dirty="0">
                <a:solidFill>
                  <a:srgbClr val="3E3A35"/>
                </a:solidFill>
              </a:rPr>
              <a:t>uur </a:t>
            </a:r>
            <a:r>
              <a:rPr lang="nl-NL" b="1" dirty="0" smtClean="0">
                <a:solidFill>
                  <a:srgbClr val="3E3A35"/>
                </a:solidFill>
              </a:rPr>
              <a:t> -  Netwerkborrel</a:t>
            </a:r>
            <a:br>
              <a:rPr lang="nl-NL" b="1" dirty="0" smtClean="0">
                <a:solidFill>
                  <a:srgbClr val="3E3A35"/>
                </a:solidFill>
              </a:rPr>
            </a:br>
            <a:r>
              <a:rPr lang="nl-NL" b="1" dirty="0">
                <a:solidFill>
                  <a:srgbClr val="3E3A35"/>
                </a:solidFill>
              </a:rPr>
              <a:t/>
            </a:r>
            <a:br>
              <a:rPr lang="nl-NL" b="1" dirty="0">
                <a:solidFill>
                  <a:srgbClr val="3E3A35"/>
                </a:solidFill>
              </a:rPr>
            </a:br>
            <a:r>
              <a:rPr lang="nl-NL" b="1" dirty="0">
                <a:solidFill>
                  <a:srgbClr val="3E3A35"/>
                </a:solidFill>
              </a:rPr>
              <a:t>18.00 uur </a:t>
            </a:r>
            <a:r>
              <a:rPr lang="nl-NL" b="1" dirty="0" smtClean="0">
                <a:solidFill>
                  <a:srgbClr val="3E3A35"/>
                </a:solidFill>
              </a:rPr>
              <a:t> -   Einde</a:t>
            </a:r>
            <a:endParaRPr lang="nl-NL" b="1" dirty="0">
              <a:solidFill>
                <a:srgbClr val="3E3A35"/>
              </a:solidFill>
            </a:endParaRPr>
          </a:p>
          <a:p>
            <a:r>
              <a:rPr lang="nl-NL" b="1" dirty="0">
                <a:solidFill>
                  <a:srgbClr val="3E3A35"/>
                </a:solidFill>
              </a:rPr>
              <a:t> </a:t>
            </a:r>
          </a:p>
        </p:txBody>
      </p:sp>
      <p:sp>
        <p:nvSpPr>
          <p:cNvPr id="9" name="Subtitle 6"/>
          <p:cNvSpPr txBox="1">
            <a:spLocks/>
          </p:cNvSpPr>
          <p:nvPr/>
        </p:nvSpPr>
        <p:spPr>
          <a:xfrm>
            <a:off x="442503" y="6226481"/>
            <a:ext cx="8286559" cy="401491"/>
          </a:xfrm>
          <a:prstGeom prst="rect">
            <a:avLst/>
          </a:prstGeom>
          <a:solidFill>
            <a:srgbClr val="A39F1E"/>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tabLst>
                <a:tab pos="93663" algn="l"/>
              </a:tabLst>
            </a:pPr>
            <a:r>
              <a:rPr lang="nl-NL" sz="1200" dirty="0" smtClean="0">
                <a:solidFill>
                  <a:srgbClr val="3E3A35"/>
                </a:solidFill>
              </a:rPr>
              <a:t>www.kennisplatformsdnh.nl												26 januari 2018</a:t>
            </a:r>
            <a:endParaRPr lang="nl-NL" sz="1200" dirty="0">
              <a:solidFill>
                <a:srgbClr val="3E3A35"/>
              </a:solidFill>
            </a:endParaRPr>
          </a:p>
        </p:txBody>
      </p:sp>
    </p:spTree>
    <p:extLst>
      <p:ext uri="{BB962C8B-B14F-4D97-AF65-F5344CB8AC3E}">
        <p14:creationId xmlns:p14="http://schemas.microsoft.com/office/powerpoint/2010/main" val="2402373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4"/>
          <p:cNvSpPr txBox="1"/>
          <p:nvPr/>
        </p:nvSpPr>
        <p:spPr>
          <a:xfrm>
            <a:off x="661425" y="1667912"/>
            <a:ext cx="7101781" cy="4437112"/>
          </a:xfrm>
          <a:prstGeom prst="rect">
            <a:avLst/>
          </a:prstGeom>
          <a:noFill/>
        </p:spPr>
        <p:txBody>
          <a:bodyPr wrap="square" rtlCol="0">
            <a:spAutoFit/>
          </a:bodyPr>
          <a:lstStyle/>
          <a:p>
            <a:pPr algn="ctr"/>
            <a:endParaRPr lang="nl-NL" sz="900" b="1" dirty="0" smtClean="0">
              <a:solidFill>
                <a:srgbClr val="3E3A35"/>
              </a:solidFill>
            </a:endParaRPr>
          </a:p>
          <a:p>
            <a:pPr algn="ctr"/>
            <a:r>
              <a:rPr lang="nl-NL" sz="4400" b="1" dirty="0" smtClean="0">
                <a:solidFill>
                  <a:srgbClr val="3E3A35"/>
                </a:solidFill>
              </a:rPr>
              <a:t>Anne-Mei The</a:t>
            </a:r>
          </a:p>
          <a:p>
            <a:pPr algn="ctr"/>
            <a:endParaRPr lang="nl-NL" sz="2800" dirty="0" smtClean="0"/>
          </a:p>
          <a:p>
            <a:pPr algn="ctr"/>
            <a:r>
              <a:rPr lang="nl-NL" sz="2800" dirty="0" smtClean="0"/>
              <a:t>Bijzonder hoogleraar </a:t>
            </a:r>
            <a:br>
              <a:rPr lang="nl-NL" sz="2800" dirty="0" smtClean="0"/>
            </a:br>
            <a:r>
              <a:rPr lang="nl-NL" sz="2800" dirty="0" smtClean="0"/>
              <a:t>Langdurige Zorg en Dementie (UvA)</a:t>
            </a:r>
            <a:r>
              <a:rPr lang="nl-NL" sz="4400" b="1" dirty="0">
                <a:solidFill>
                  <a:srgbClr val="3E3A35"/>
                </a:solidFill>
              </a:rPr>
              <a:t/>
            </a:r>
            <a:br>
              <a:rPr lang="nl-NL" sz="4400" b="1" dirty="0">
                <a:solidFill>
                  <a:srgbClr val="3E3A35"/>
                </a:solidFill>
              </a:rPr>
            </a:br>
            <a:endParaRPr lang="nl-NL" sz="4400" b="1" dirty="0">
              <a:solidFill>
                <a:srgbClr val="3E3A35"/>
              </a:solidFill>
            </a:endParaRPr>
          </a:p>
          <a:p>
            <a:pPr algn="ctr"/>
            <a:r>
              <a:rPr lang="nl-NL" sz="4400" b="1" dirty="0" smtClean="0">
                <a:solidFill>
                  <a:srgbClr val="3E3A35"/>
                </a:solidFill>
              </a:rPr>
              <a:t>‘Over leven met dementie’</a:t>
            </a:r>
          </a:p>
          <a:p>
            <a:pPr algn="ctr"/>
            <a:endParaRPr lang="nl-NL" sz="2800" dirty="0" smtClean="0"/>
          </a:p>
          <a:p>
            <a:endParaRPr lang="nl-NL" sz="4400" b="1" baseline="30000" dirty="0">
              <a:solidFill>
                <a:srgbClr val="3E3A35"/>
              </a:solidFill>
              <a:latin typeface="Arial Hebrew Light"/>
              <a:cs typeface="Arial Hebrew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02" y="168088"/>
            <a:ext cx="1143002" cy="1143002"/>
          </a:xfrm>
          <a:prstGeom prst="rect">
            <a:avLst/>
          </a:prstGeom>
        </p:spPr>
      </p:pic>
      <p:sp>
        <p:nvSpPr>
          <p:cNvPr id="6" name="Title 5"/>
          <p:cNvSpPr>
            <a:spLocks noGrp="1"/>
          </p:cNvSpPr>
          <p:nvPr>
            <p:ph type="ctrTitle"/>
          </p:nvPr>
        </p:nvSpPr>
        <p:spPr>
          <a:xfrm>
            <a:off x="442503" y="276625"/>
            <a:ext cx="7200899" cy="1034465"/>
          </a:xfrm>
          <a:solidFill>
            <a:srgbClr val="A39F1E"/>
          </a:solidFill>
        </p:spPr>
        <p:txBody>
          <a:bodyPr/>
          <a:lstStyle/>
          <a:p>
            <a:pPr algn="l"/>
            <a:r>
              <a:rPr lang="nl-NL" dirty="0" smtClean="0"/>
              <a:t>  </a:t>
            </a:r>
            <a:r>
              <a:rPr lang="nl-NL" b="1" dirty="0">
                <a:solidFill>
                  <a:srgbClr val="3E3A35"/>
                </a:solidFill>
                <a:latin typeface="+mn-lt"/>
                <a:ea typeface="+mn-ea"/>
                <a:cs typeface="+mn-cs"/>
              </a:rPr>
              <a:t>Actualiteitencollege</a:t>
            </a:r>
          </a:p>
        </p:txBody>
      </p:sp>
      <p:sp>
        <p:nvSpPr>
          <p:cNvPr id="8" name="Subtitle 6"/>
          <p:cNvSpPr txBox="1">
            <a:spLocks/>
          </p:cNvSpPr>
          <p:nvPr/>
        </p:nvSpPr>
        <p:spPr>
          <a:xfrm>
            <a:off x="442503" y="6226481"/>
            <a:ext cx="8286559" cy="401491"/>
          </a:xfrm>
          <a:prstGeom prst="rect">
            <a:avLst/>
          </a:prstGeom>
          <a:solidFill>
            <a:srgbClr val="A39F1E"/>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tabLst>
                <a:tab pos="93663" algn="l"/>
              </a:tabLst>
            </a:pPr>
            <a:r>
              <a:rPr lang="nl-NL" sz="1200" dirty="0" smtClean="0">
                <a:solidFill>
                  <a:srgbClr val="3E3A35"/>
                </a:solidFill>
              </a:rPr>
              <a:t>www.kennisplatformsdnh.nl												26 januari 2018</a:t>
            </a:r>
            <a:endParaRPr lang="nl-NL" sz="1200" dirty="0">
              <a:solidFill>
                <a:srgbClr val="3E3A35"/>
              </a:solidFill>
            </a:endParaRPr>
          </a:p>
        </p:txBody>
      </p:sp>
    </p:spTree>
    <p:extLst>
      <p:ext uri="{BB962C8B-B14F-4D97-AF65-F5344CB8AC3E}">
        <p14:creationId xmlns:p14="http://schemas.microsoft.com/office/powerpoint/2010/main" val="190078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image1.jpg"/>
          <p:cNvPicPr>
            <a:picLocks noChangeAspect="1"/>
          </p:cNvPicPr>
          <p:nvPr/>
        </p:nvPicPr>
        <p:blipFill>
          <a:blip r:embed="rId3">
            <a:extLst/>
          </a:blip>
          <a:stretch>
            <a:fillRect/>
          </a:stretch>
        </p:blipFill>
        <p:spPr>
          <a:xfrm>
            <a:off x="0" y="2759496"/>
            <a:ext cx="9144000" cy="2293621"/>
          </a:xfrm>
          <a:prstGeom prst="rect">
            <a:avLst/>
          </a:prstGeom>
          <a:ln w="12700">
            <a:miter lim="400000"/>
          </a:ln>
        </p:spPr>
      </p:pic>
      <p:pic>
        <p:nvPicPr>
          <p:cNvPr id="319" name="image2.jpg"/>
          <p:cNvPicPr>
            <a:picLocks noChangeAspect="1"/>
          </p:cNvPicPr>
          <p:nvPr/>
        </p:nvPicPr>
        <p:blipFill>
          <a:blip r:embed="rId4">
            <a:extLst/>
          </a:blip>
          <a:stretch>
            <a:fillRect/>
          </a:stretch>
        </p:blipFill>
        <p:spPr>
          <a:xfrm>
            <a:off x="3559303" y="5317369"/>
            <a:ext cx="2025397" cy="324613"/>
          </a:xfrm>
          <a:prstGeom prst="rect">
            <a:avLst/>
          </a:prstGeom>
          <a:ln w="12700">
            <a:miter lim="400000"/>
          </a:ln>
        </p:spPr>
      </p:pic>
      <p:sp>
        <p:nvSpPr>
          <p:cNvPr id="320" name="Shape 320"/>
          <p:cNvSpPr/>
          <p:nvPr/>
        </p:nvSpPr>
        <p:spPr>
          <a:xfrm>
            <a:off x="839203" y="1130459"/>
            <a:ext cx="7606966" cy="3624069"/>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685800" hangingPunct="0">
              <a:lnSpc>
                <a:spcPct val="150000"/>
              </a:lnSpc>
              <a:defRPr sz="3600"/>
            </a:pPr>
            <a:r>
              <a:rPr lang="nl-NL" sz="2400" kern="0" dirty="0">
                <a:solidFill>
                  <a:srgbClr val="000000"/>
                </a:solidFill>
                <a:latin typeface="Calibri"/>
                <a:sym typeface="Calibri"/>
              </a:rPr>
              <a:t>Sociale Benadering</a:t>
            </a:r>
          </a:p>
          <a:p>
            <a:pPr algn="ctr" defTabSz="685800" hangingPunct="0">
              <a:lnSpc>
                <a:spcPct val="150000"/>
              </a:lnSpc>
              <a:defRPr sz="3600"/>
            </a:pPr>
            <a:r>
              <a:rPr lang="nl-NL" kern="0" dirty="0">
                <a:solidFill>
                  <a:srgbClr val="000000"/>
                </a:solidFill>
                <a:latin typeface="Calibri"/>
                <a:sym typeface="Calibri"/>
              </a:rPr>
              <a:t>Social Trials: meer levenskwaliteit voor mensen met dementie en hun naasten tegen lagere kosten</a:t>
            </a:r>
            <a:endParaRPr i="1" kern="0" dirty="0">
              <a:solidFill>
                <a:srgbClr val="000000"/>
              </a:solidFill>
              <a:latin typeface="Calibri"/>
              <a:sym typeface="Calibri"/>
            </a:endParaRPr>
          </a:p>
          <a:p>
            <a:pPr algn="ctr" defTabSz="685800" hangingPunct="0">
              <a:lnSpc>
                <a:spcPct val="150000"/>
              </a:lnSpc>
              <a:defRPr sz="2800"/>
            </a:pPr>
            <a:endParaRPr sz="2100" kern="0" dirty="0">
              <a:solidFill>
                <a:srgbClr val="000000"/>
              </a:solidFill>
              <a:latin typeface="Calibri"/>
              <a:sym typeface="Calibri"/>
            </a:endParaRPr>
          </a:p>
        </p:txBody>
      </p:sp>
      <p:pic>
        <p:nvPicPr>
          <p:cNvPr id="15362" name="Picture 2" descr="Afbeeldingsresultaat voor uv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529" y="5332525"/>
            <a:ext cx="1754471" cy="2942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Afbeeldingsresultaat voor strategy&amp;"/>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685800" hangingPunct="0"/>
            <a:endParaRPr lang="en-US" sz="1350" kern="0">
              <a:solidFill>
                <a:srgbClr val="000000"/>
              </a:solidFill>
              <a:latin typeface="Calibri"/>
              <a:sym typeface="Calibri"/>
            </a:endParaRPr>
          </a:p>
        </p:txBody>
      </p:sp>
      <p:pic>
        <p:nvPicPr>
          <p:cNvPr id="1536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5792" y="5399418"/>
            <a:ext cx="758927" cy="160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1762922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94598" y="3485173"/>
            <a:ext cx="7209923" cy="306465"/>
          </a:xfrm>
          <a:prstGeom prst="roundRect">
            <a:avLst/>
          </a:prstGeom>
          <a:solidFill>
            <a:schemeClr val="accent2">
              <a:lumMod val="20000"/>
              <a:lumOff val="80000"/>
            </a:schemeClr>
          </a:solid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endParaRPr lang="en-US" sz="1350" kern="0" dirty="0">
              <a:solidFill>
                <a:srgbClr val="000000"/>
              </a:solidFill>
              <a:latin typeface="Calibri"/>
              <a:ea typeface="+mj-ea"/>
              <a:cs typeface="+mj-cs"/>
              <a:sym typeface="Calibri"/>
            </a:endParaRPr>
          </a:p>
        </p:txBody>
      </p:sp>
      <p:sp>
        <p:nvSpPr>
          <p:cNvPr id="443" name="Shape 443"/>
          <p:cNvSpPr>
            <a:spLocks noGrp="1"/>
          </p:cNvSpPr>
          <p:nvPr>
            <p:ph type="title"/>
          </p:nvPr>
        </p:nvSpPr>
        <p:spPr>
          <a:xfrm>
            <a:off x="646506" y="959639"/>
            <a:ext cx="7886700" cy="994172"/>
          </a:xfrm>
          <a:prstGeom prst="rect">
            <a:avLst/>
          </a:prstGeom>
        </p:spPr>
        <p:txBody>
          <a:bodyPr/>
          <a:lstStyle>
            <a:lvl1pPr defTabSz="850391">
              <a:defRPr sz="2976" i="1"/>
            </a:lvl1pPr>
          </a:lstStyle>
          <a:p>
            <a:pPr algn="ctr"/>
            <a:r>
              <a:rPr lang="nl-NL" sz="2400" dirty="0"/>
              <a:t>Het</a:t>
            </a:r>
            <a:r>
              <a:rPr lang="nl-NL" dirty="0" smtClean="0"/>
              <a:t> </a:t>
            </a:r>
            <a:r>
              <a:rPr lang="nl-NL" sz="2400" dirty="0"/>
              <a:t>probleem</a:t>
            </a:r>
            <a:r>
              <a:rPr lang="nl-NL" dirty="0" smtClean="0"/>
              <a:t>:</a:t>
            </a:r>
            <a:endParaRPr dirty="0"/>
          </a:p>
        </p:txBody>
      </p:sp>
      <p:sp>
        <p:nvSpPr>
          <p:cNvPr id="444" name="Shape 444"/>
          <p:cNvSpPr/>
          <p:nvPr/>
        </p:nvSpPr>
        <p:spPr>
          <a:xfrm>
            <a:off x="639855" y="2110078"/>
            <a:ext cx="6105526" cy="30008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nSpc>
                <a:spcPct val="90000"/>
              </a:lnSpc>
              <a:spcBef>
                <a:spcPts val="1000"/>
              </a:spcBef>
              <a:defRPr sz="2000" b="1"/>
            </a:lvl1pPr>
          </a:lstStyle>
          <a:p>
            <a:pPr defTabSz="685800" hangingPunct="0">
              <a:spcBef>
                <a:spcPts val="750"/>
              </a:spcBef>
            </a:pPr>
            <a:endParaRPr sz="1500" kern="0" dirty="0">
              <a:solidFill>
                <a:srgbClr val="000000"/>
              </a:solidFill>
              <a:latin typeface="Calibri"/>
              <a:sym typeface="Calibri"/>
            </a:endParaRPr>
          </a:p>
        </p:txBody>
      </p:sp>
      <p:grpSp>
        <p:nvGrpSpPr>
          <p:cNvPr id="447" name="Group 447"/>
          <p:cNvGrpSpPr/>
          <p:nvPr/>
        </p:nvGrpSpPr>
        <p:grpSpPr>
          <a:xfrm>
            <a:off x="2319088" y="2160418"/>
            <a:ext cx="1718738" cy="345227"/>
            <a:chOff x="0" y="-1"/>
            <a:chExt cx="2988000" cy="684002"/>
          </a:xfrm>
          <a:solidFill>
            <a:schemeClr val="accent2"/>
          </a:solidFill>
        </p:grpSpPr>
        <p:sp>
          <p:nvSpPr>
            <p:cNvPr id="445" name="Shape 445"/>
            <p:cNvSpPr/>
            <p:nvPr/>
          </p:nvSpPr>
          <p:spPr>
            <a:xfrm>
              <a:off x="0" y="-1"/>
              <a:ext cx="2988000"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a:solidFill>
                    <a:srgbClr val="FFFFFF"/>
                  </a:solidFill>
                </a:defRPr>
              </a:pPr>
              <a:endParaRPr sz="1200" kern="0">
                <a:solidFill>
                  <a:srgbClr val="FFFFFF"/>
                </a:solidFill>
                <a:latin typeface="Calibri"/>
                <a:sym typeface="Calibri"/>
              </a:endParaRPr>
            </a:p>
          </p:txBody>
        </p:sp>
        <p:sp>
          <p:nvSpPr>
            <p:cNvPr id="446" name="Shape 446"/>
            <p:cNvSpPr/>
            <p:nvPr/>
          </p:nvSpPr>
          <p:spPr>
            <a:xfrm>
              <a:off x="0" y="177354"/>
              <a:ext cx="2988000" cy="32929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450"/>
                </a:spcBef>
                <a:defRPr sz="1600"/>
              </a:pPr>
              <a:r>
                <a:rPr lang="nl-NL" sz="1200" kern="0" dirty="0">
                  <a:latin typeface="Calibri"/>
                  <a:sym typeface="Calibri"/>
                </a:rPr>
                <a:t>Dementie</a:t>
              </a:r>
            </a:p>
          </p:txBody>
        </p:sp>
      </p:grpSp>
      <p:grpSp>
        <p:nvGrpSpPr>
          <p:cNvPr id="450" name="Group 450"/>
          <p:cNvGrpSpPr/>
          <p:nvPr/>
        </p:nvGrpSpPr>
        <p:grpSpPr>
          <a:xfrm>
            <a:off x="3410953" y="3861270"/>
            <a:ext cx="2454443" cy="379862"/>
            <a:chOff x="0" y="-1"/>
            <a:chExt cx="2988000" cy="684002"/>
          </a:xfrm>
          <a:solidFill>
            <a:schemeClr val="accent2"/>
          </a:solidFill>
        </p:grpSpPr>
        <p:sp>
          <p:nvSpPr>
            <p:cNvPr id="448" name="Shape 448"/>
            <p:cNvSpPr/>
            <p:nvPr/>
          </p:nvSpPr>
          <p:spPr>
            <a:xfrm>
              <a:off x="0" y="-1"/>
              <a:ext cx="2988000"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a:solidFill>
                    <a:srgbClr val="FFFFFF"/>
                  </a:solidFill>
                </a:defRPr>
              </a:pPr>
              <a:r>
                <a:rPr lang="nl-NL" sz="1200" kern="0" dirty="0" err="1">
                  <a:solidFill>
                    <a:srgbClr val="FFFFFF"/>
                  </a:solidFill>
                  <a:latin typeface="Calibri"/>
                  <a:sym typeface="Calibri"/>
                </a:rPr>
                <a:t>Feitsen</a:t>
              </a:r>
              <a:r>
                <a:rPr lang="nl-NL" sz="1200" kern="0" dirty="0">
                  <a:solidFill>
                    <a:srgbClr val="FFFFFF"/>
                  </a:solidFill>
                  <a:latin typeface="Calibri"/>
                  <a:sym typeface="Calibri"/>
                </a:rPr>
                <a:t> </a:t>
              </a:r>
              <a:endParaRPr sz="1200" kern="0" dirty="0">
                <a:solidFill>
                  <a:srgbClr val="FFFFFF"/>
                </a:solidFill>
                <a:latin typeface="Calibri"/>
                <a:sym typeface="Calibri"/>
              </a:endParaRPr>
            </a:p>
          </p:txBody>
        </p:sp>
        <p:sp>
          <p:nvSpPr>
            <p:cNvPr id="449" name="Shape 449"/>
            <p:cNvSpPr/>
            <p:nvPr/>
          </p:nvSpPr>
          <p:spPr>
            <a:xfrm>
              <a:off x="0" y="192365"/>
              <a:ext cx="2988000" cy="29926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lang="nl-NL" sz="1200" kern="0" dirty="0">
                  <a:latin typeface="Calibri"/>
                  <a:sym typeface="Calibri"/>
                </a:rPr>
                <a:t>Feiten en cijfers</a:t>
              </a:r>
              <a:endParaRPr sz="1200" kern="0" dirty="0">
                <a:latin typeface="Calibri"/>
                <a:sym typeface="Calibri"/>
              </a:endParaRPr>
            </a:p>
          </p:txBody>
        </p:sp>
      </p:grpSp>
      <p:grpSp>
        <p:nvGrpSpPr>
          <p:cNvPr id="453" name="Group 453"/>
          <p:cNvGrpSpPr/>
          <p:nvPr/>
        </p:nvGrpSpPr>
        <p:grpSpPr>
          <a:xfrm>
            <a:off x="5136431" y="2160418"/>
            <a:ext cx="1608950" cy="349989"/>
            <a:chOff x="0" y="-1"/>
            <a:chExt cx="2988000" cy="684002"/>
          </a:xfrm>
          <a:solidFill>
            <a:schemeClr val="accent2"/>
          </a:solidFill>
        </p:grpSpPr>
        <p:sp>
          <p:nvSpPr>
            <p:cNvPr id="451" name="Shape 451"/>
            <p:cNvSpPr/>
            <p:nvPr/>
          </p:nvSpPr>
          <p:spPr>
            <a:xfrm>
              <a:off x="0" y="-1"/>
              <a:ext cx="2988000" cy="684002"/>
            </a:xfrm>
            <a:prstGeom prst="rect">
              <a:avLst/>
            </a:prstGeom>
            <a:grpFill/>
            <a:ln w="12700" cap="flat">
              <a:noFill/>
              <a:miter lim="400000"/>
              <a:tailEnd type="triangle" w="med" len="med"/>
            </a:ln>
            <a:effectLst/>
          </p:spPr>
          <p:txBody>
            <a:bodyPr wrap="square" lIns="34289" tIns="34289" rIns="34289" bIns="34289" numCol="1" anchor="ctr">
              <a:noAutofit/>
            </a:bodyPr>
            <a:lstStyle/>
            <a:p>
              <a:pPr algn="ctr" defTabSz="685800" hangingPunct="0">
                <a:lnSpc>
                  <a:spcPct val="90000"/>
                </a:lnSpc>
                <a:spcBef>
                  <a:spcPts val="900"/>
                </a:spcBef>
                <a:defRPr sz="1600" b="1"/>
              </a:pPr>
              <a:endParaRPr sz="1200" b="1" kern="0">
                <a:solidFill>
                  <a:srgbClr val="000000"/>
                </a:solidFill>
                <a:latin typeface="Calibri"/>
                <a:sym typeface="Calibri"/>
              </a:endParaRPr>
            </a:p>
          </p:txBody>
        </p:sp>
        <p:sp>
          <p:nvSpPr>
            <p:cNvPr id="452" name="Shape 452"/>
            <p:cNvSpPr/>
            <p:nvPr/>
          </p:nvSpPr>
          <p:spPr>
            <a:xfrm>
              <a:off x="0" y="179594"/>
              <a:ext cx="2988000" cy="32481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90000"/>
                </a:lnSpc>
                <a:spcBef>
                  <a:spcPts val="1200"/>
                </a:spcBef>
                <a:defRPr sz="1600" b="1">
                  <a:solidFill>
                    <a:srgbClr val="FFFFFF"/>
                  </a:solidFill>
                </a:defRPr>
              </a:lvl1pPr>
            </a:lstStyle>
            <a:p>
              <a:pPr defTabSz="685800" hangingPunct="0">
                <a:spcBef>
                  <a:spcPts val="900"/>
                </a:spcBef>
              </a:pPr>
              <a:r>
                <a:rPr lang="nl-NL" sz="1200" kern="0" dirty="0">
                  <a:latin typeface="Calibri"/>
                  <a:sym typeface="Calibri"/>
                </a:rPr>
                <a:t>Geen oplossing</a:t>
              </a:r>
              <a:endParaRPr sz="1200" kern="0" dirty="0">
                <a:latin typeface="Calibri"/>
                <a:sym typeface="Calibri"/>
              </a:endParaRPr>
            </a:p>
          </p:txBody>
        </p:sp>
      </p:grpSp>
      <p:sp>
        <p:nvSpPr>
          <p:cNvPr id="460" name="Shape 460"/>
          <p:cNvSpPr/>
          <p:nvPr/>
        </p:nvSpPr>
        <p:spPr>
          <a:xfrm>
            <a:off x="3410953" y="4173941"/>
            <a:ext cx="2454443" cy="897370"/>
          </a:xfrm>
          <a:prstGeom prst="rect">
            <a:avLst/>
          </a:prstGeom>
          <a:solidFill>
            <a:srgbClr val="FFFFFF"/>
          </a:solidFill>
          <a:ln w="9525" cap="flat">
            <a:solidFill>
              <a:schemeClr val="accent2"/>
            </a:solidFill>
            <a:prstDash val="solid"/>
            <a:miter lim="800000"/>
            <a:tailEnd type="triangle" w="med" len="med"/>
          </a:ln>
          <a:effectLst/>
        </p:spPr>
        <p:txBody>
          <a:bodyPr wrap="square" lIns="34289" tIns="34289" rIns="34289" bIns="34289" numCol="1" anchor="ctr">
            <a:noAutofit/>
          </a:bodyPr>
          <a:lstStyle/>
          <a:p>
            <a:pPr marL="194072" lvl="1" indent="-194072" algn="ctr" defTabSz="685800" hangingPunct="0">
              <a:buFont typeface="Arial" panose="020B0604020202020204" pitchFamily="34" charset="0"/>
              <a:buChar char="•"/>
            </a:pPr>
            <a:r>
              <a:rPr lang="nl-NL" sz="1200" kern="0" dirty="0">
                <a:solidFill>
                  <a:srgbClr val="000000"/>
                </a:solidFill>
                <a:latin typeface="Calibri"/>
                <a:sym typeface="Calibri"/>
              </a:rPr>
              <a:t>270.000 mensen met dementie</a:t>
            </a:r>
          </a:p>
          <a:p>
            <a:pPr marL="194072" lvl="1" indent="-194072" algn="ctr" defTabSz="685800" hangingPunct="0">
              <a:buFont typeface="Arial" panose="020B0604020202020204" pitchFamily="34" charset="0"/>
              <a:buChar char="•"/>
            </a:pPr>
            <a:r>
              <a:rPr lang="nl-NL" sz="1200" kern="0" dirty="0">
                <a:solidFill>
                  <a:srgbClr val="000000"/>
                </a:solidFill>
                <a:latin typeface="Calibri"/>
                <a:sym typeface="Calibri"/>
              </a:rPr>
              <a:t>Meer dan 500.000 in 2040</a:t>
            </a:r>
          </a:p>
          <a:p>
            <a:pPr marL="194072" lvl="1" indent="-194072" algn="ctr" defTabSz="685800" hangingPunct="0">
              <a:buFont typeface="Arial" panose="020B0604020202020204" pitchFamily="34" charset="0"/>
              <a:buChar char="•"/>
            </a:pPr>
            <a:r>
              <a:rPr lang="nl-NL" sz="1200" kern="0" dirty="0">
                <a:solidFill>
                  <a:srgbClr val="000000"/>
                </a:solidFill>
                <a:latin typeface="Calibri"/>
                <a:sym typeface="Calibri"/>
              </a:rPr>
              <a:t>70% woont thuis</a:t>
            </a:r>
          </a:p>
          <a:p>
            <a:pPr marL="194072" lvl="1" indent="-194072" algn="ctr" defTabSz="685800" hangingPunct="0">
              <a:buFont typeface="Arial" panose="020B0604020202020204" pitchFamily="34" charset="0"/>
              <a:buChar char="•"/>
            </a:pPr>
            <a:r>
              <a:rPr lang="nl-NL" sz="1200" kern="0" dirty="0">
                <a:solidFill>
                  <a:srgbClr val="000000"/>
                </a:solidFill>
                <a:latin typeface="Calibri"/>
                <a:sym typeface="Calibri"/>
              </a:rPr>
              <a:t>300.000 mantelzorgers</a:t>
            </a:r>
          </a:p>
        </p:txBody>
      </p:sp>
      <p:sp>
        <p:nvSpPr>
          <p:cNvPr id="466" name="Shape 466"/>
          <p:cNvSpPr/>
          <p:nvPr/>
        </p:nvSpPr>
        <p:spPr>
          <a:xfrm rot="5400000">
            <a:off x="3980674" y="2876191"/>
            <a:ext cx="512747" cy="159266"/>
          </a:xfrm>
          <a:prstGeom prst="triangle">
            <a:avLst/>
          </a:prstGeom>
          <a:solidFill>
            <a:schemeClr val="accent6">
              <a:lumMod val="60000"/>
              <a:lumOff val="40000"/>
            </a:schemeClr>
          </a:solidFill>
          <a:ln w="12700">
            <a:miter lim="400000"/>
          </a:ln>
        </p:spPr>
        <p:txBody>
          <a:bodyPr lIns="34289" rIns="34289" anchor="ctr"/>
          <a:lstStyle/>
          <a:p>
            <a:pPr defTabSz="685800" hangingPunct="0">
              <a:defRPr sz="1400"/>
            </a:pPr>
            <a:endParaRPr sz="1050" kern="0">
              <a:solidFill>
                <a:srgbClr val="000000"/>
              </a:solidFill>
              <a:latin typeface="Calibri"/>
              <a:sym typeface="Calibri"/>
            </a:endParaRPr>
          </a:p>
        </p:txBody>
      </p:sp>
      <p:sp>
        <p:nvSpPr>
          <p:cNvPr id="467" name="Shape 467"/>
          <p:cNvSpPr/>
          <p:nvPr/>
        </p:nvSpPr>
        <p:spPr>
          <a:xfrm rot="16200000">
            <a:off x="4714131" y="2876191"/>
            <a:ext cx="512746" cy="159266"/>
          </a:xfrm>
          <a:prstGeom prst="triangle">
            <a:avLst/>
          </a:prstGeom>
          <a:solidFill>
            <a:schemeClr val="accent6">
              <a:lumMod val="60000"/>
              <a:lumOff val="40000"/>
            </a:schemeClr>
          </a:solidFill>
          <a:ln w="12700">
            <a:miter lim="400000"/>
          </a:ln>
        </p:spPr>
        <p:txBody>
          <a:bodyPr lIns="34289" rIns="34289" anchor="ctr"/>
          <a:lstStyle/>
          <a:p>
            <a:pPr defTabSz="685800" hangingPunct="0">
              <a:defRPr sz="1400"/>
            </a:pPr>
            <a:endParaRPr sz="1050" kern="0">
              <a:solidFill>
                <a:srgbClr val="000000"/>
              </a:solidFill>
              <a:latin typeface="Calibri"/>
              <a:sym typeface="Calibri"/>
            </a:endParaRPr>
          </a:p>
        </p:txBody>
      </p:sp>
      <p:grpSp>
        <p:nvGrpSpPr>
          <p:cNvPr id="470" name="Group 470"/>
          <p:cNvGrpSpPr/>
          <p:nvPr/>
        </p:nvGrpSpPr>
        <p:grpSpPr>
          <a:xfrm>
            <a:off x="628649" y="5454027"/>
            <a:ext cx="6693842" cy="484746"/>
            <a:chOff x="0" y="-30325"/>
            <a:chExt cx="8925119" cy="646323"/>
          </a:xfrm>
        </p:grpSpPr>
        <p:sp>
          <p:nvSpPr>
            <p:cNvPr id="468" name="Shape 468"/>
            <p:cNvSpPr/>
            <p:nvPr/>
          </p:nvSpPr>
          <p:spPr>
            <a:xfrm>
              <a:off x="19878" y="162035"/>
              <a:ext cx="8905241" cy="224570"/>
            </a:xfrm>
            <a:prstGeom prst="rect">
              <a:avLst/>
            </a:prstGeom>
            <a:solidFill>
              <a:srgbClr val="FFFFFF"/>
            </a:solidFill>
            <a:ln w="12700" cap="flat">
              <a:noFill/>
              <a:miter lim="400000"/>
              <a:tailEnd type="triangle" w="med" len="med"/>
            </a:ln>
            <a:effectLst/>
          </p:spPr>
          <p:txBody>
            <a:bodyPr wrap="square" lIns="34289" tIns="34289" rIns="34289" bIns="34289" numCol="1" anchor="ctr">
              <a:noAutofit/>
            </a:bodyPr>
            <a:lstStyle/>
            <a:p>
              <a:pPr defTabSz="685800" hangingPunct="0">
                <a:defRPr>
                  <a:solidFill>
                    <a:srgbClr val="FFFFFF"/>
                  </a:solidFill>
                </a:defRPr>
              </a:pPr>
              <a:endParaRPr sz="1350" kern="0">
                <a:solidFill>
                  <a:srgbClr val="FFFFFF"/>
                </a:solidFill>
                <a:latin typeface="Calibri"/>
                <a:sym typeface="Calibri"/>
              </a:endParaRPr>
            </a:p>
          </p:txBody>
        </p:sp>
        <p:sp>
          <p:nvSpPr>
            <p:cNvPr id="469" name="Shape 469"/>
            <p:cNvSpPr/>
            <p:nvPr/>
          </p:nvSpPr>
          <p:spPr>
            <a:xfrm>
              <a:off x="0" y="-30325"/>
              <a:ext cx="8905240" cy="6463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685800" hangingPunct="0">
                <a:defRPr sz="1100" i="1"/>
              </a:pPr>
              <a:r>
                <a:rPr sz="900" i="1" kern="0" dirty="0">
                  <a:solidFill>
                    <a:srgbClr val="000000"/>
                  </a:solidFill>
                  <a:latin typeface="Calibri"/>
                  <a:sym typeface="Calibri"/>
                </a:rPr>
                <a:t>1) </a:t>
              </a:r>
              <a:r>
                <a:rPr sz="900" i="1" kern="0" dirty="0" err="1">
                  <a:solidFill>
                    <a:srgbClr val="000000"/>
                  </a:solidFill>
                  <a:latin typeface="Calibri"/>
                  <a:sym typeface="Calibri"/>
                </a:rPr>
                <a:t>Bron</a:t>
              </a:r>
              <a:r>
                <a:rPr sz="900" i="1" kern="0" dirty="0">
                  <a:solidFill>
                    <a:srgbClr val="000000"/>
                  </a:solidFill>
                  <a:latin typeface="Calibri"/>
                  <a:sym typeface="Calibri"/>
                </a:rPr>
                <a:t>:</a:t>
              </a:r>
              <a:r>
                <a:rPr lang="nl-NL" sz="900" i="1" kern="0" dirty="0">
                  <a:solidFill>
                    <a:srgbClr val="000000"/>
                  </a:solidFill>
                  <a:latin typeface="Calibri"/>
                  <a:sym typeface="Calibri"/>
                </a:rPr>
                <a:t> </a:t>
              </a:r>
              <a:r>
                <a:rPr lang="nl-NL" sz="900" i="1" kern="0" dirty="0">
                  <a:solidFill>
                    <a:srgbClr val="000000"/>
                  </a:solidFill>
                  <a:latin typeface="Calibri"/>
                  <a:sym typeface="Calibri"/>
                  <a:hlinkClick r:id="rId3"/>
                </a:rPr>
                <a:t>https://www.volksgezondheidenzorg.info/ranglijst/ranglijst-ziekten-op-basis-van-sterfte</a:t>
              </a:r>
              <a:r>
                <a:rPr lang="nl-NL" sz="900" i="1" kern="0" dirty="0">
                  <a:solidFill>
                    <a:srgbClr val="000000"/>
                  </a:solidFill>
                  <a:latin typeface="Calibri"/>
                  <a:sym typeface="Calibri"/>
                </a:rPr>
                <a:t> (22 januari 2018)</a:t>
              </a:r>
            </a:p>
            <a:p>
              <a:pPr defTabSz="685800" hangingPunct="0">
                <a:defRPr sz="1100" i="1"/>
              </a:pPr>
              <a:r>
                <a:rPr lang="nl-NL" sz="900" i="1" kern="0" dirty="0">
                  <a:solidFill>
                    <a:srgbClr val="000000"/>
                  </a:solidFill>
                  <a:latin typeface="Calibri"/>
                  <a:sym typeface="Calibri"/>
                </a:rPr>
                <a:t>2) Bron: Alzheimer Nederland (2016) </a:t>
              </a:r>
              <a:r>
                <a:rPr lang="nl-NL" sz="900" i="1" kern="0" dirty="0">
                  <a:solidFill>
                    <a:srgbClr val="000000"/>
                  </a:solidFill>
                  <a:latin typeface="Calibri"/>
                  <a:sym typeface="Calibri"/>
                  <a:hlinkClick r:id="rId4"/>
                </a:rPr>
                <a:t>https://www.alzheimer-nederland.nl/sites/default/files/directupload/factsheet-dementie-algemeen.pdf</a:t>
              </a:r>
              <a:r>
                <a:rPr lang="nl-NL" sz="900" i="1" kern="0" dirty="0">
                  <a:solidFill>
                    <a:srgbClr val="000000"/>
                  </a:solidFill>
                  <a:latin typeface="Calibri"/>
                  <a:sym typeface="Calibri"/>
                </a:rPr>
                <a:t>   (22 januari 2018)</a:t>
              </a:r>
            </a:p>
          </p:txBody>
        </p:sp>
      </p:grpSp>
      <p:sp>
        <p:nvSpPr>
          <p:cNvPr id="25" name="Shape 460"/>
          <p:cNvSpPr/>
          <p:nvPr/>
        </p:nvSpPr>
        <p:spPr>
          <a:xfrm>
            <a:off x="2319088" y="2505646"/>
            <a:ext cx="1718738" cy="844002"/>
          </a:xfrm>
          <a:prstGeom prst="rect">
            <a:avLst/>
          </a:prstGeom>
          <a:solidFill>
            <a:srgbClr val="FFFFFF"/>
          </a:solidFill>
          <a:ln w="9525" cap="flat">
            <a:solidFill>
              <a:schemeClr val="accent2"/>
            </a:solidFill>
            <a:prstDash val="solid"/>
            <a:miter lim="800000"/>
            <a:tailEnd type="triangle" w="med" len="med"/>
          </a:ln>
          <a:effectLst/>
        </p:spPr>
        <p:txBody>
          <a:bodyPr wrap="square" lIns="34289" tIns="34289" rIns="34289" bIns="34289" numCol="1" anchor="ctr">
            <a:noAutofit/>
          </a:bodyPr>
          <a:lstStyle/>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Doodsoorzaak nummer 1</a:t>
            </a: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Epidemie van  de </a:t>
            </a:r>
            <a:br>
              <a:rPr lang="nl-NL" sz="1200" kern="0" dirty="0">
                <a:solidFill>
                  <a:srgbClr val="000000"/>
                </a:solidFill>
                <a:latin typeface="Calibri"/>
                <a:sym typeface="Calibri"/>
              </a:rPr>
            </a:br>
            <a:r>
              <a:rPr lang="nl-NL" sz="1200" kern="0" dirty="0">
                <a:solidFill>
                  <a:srgbClr val="000000"/>
                </a:solidFill>
                <a:latin typeface="Calibri"/>
                <a:sym typeface="Calibri"/>
              </a:rPr>
              <a:t>21</a:t>
            </a:r>
            <a:r>
              <a:rPr lang="nl-NL" sz="1200" kern="0" baseline="30000" dirty="0">
                <a:solidFill>
                  <a:srgbClr val="000000"/>
                </a:solidFill>
                <a:latin typeface="Calibri"/>
                <a:sym typeface="Calibri"/>
              </a:rPr>
              <a:t>ste</a:t>
            </a:r>
            <a:r>
              <a:rPr lang="nl-NL" sz="1200" kern="0" dirty="0">
                <a:solidFill>
                  <a:srgbClr val="000000"/>
                </a:solidFill>
                <a:latin typeface="Calibri"/>
                <a:sym typeface="Calibri"/>
              </a:rPr>
              <a:t> eeuw</a:t>
            </a: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p:txBody>
      </p:sp>
      <p:sp>
        <p:nvSpPr>
          <p:cNvPr id="2" name="AutoShape 2" descr="Afbeeldingsresultaat voor euthanasie dementi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685800" hangingPunct="0"/>
            <a:endParaRPr lang="en-US" sz="1350" kern="0">
              <a:solidFill>
                <a:srgbClr val="000000"/>
              </a:solidFill>
              <a:latin typeface="Calibri"/>
              <a:sym typeface="Calibri"/>
            </a:endParaRPr>
          </a:p>
        </p:txBody>
      </p:sp>
      <p:sp>
        <p:nvSpPr>
          <p:cNvPr id="26" name="Shape 460"/>
          <p:cNvSpPr/>
          <p:nvPr/>
        </p:nvSpPr>
        <p:spPr>
          <a:xfrm>
            <a:off x="5143939" y="2505644"/>
            <a:ext cx="1601441" cy="844004"/>
          </a:xfrm>
          <a:prstGeom prst="rect">
            <a:avLst/>
          </a:prstGeom>
          <a:solidFill>
            <a:srgbClr val="FFFFFF"/>
          </a:solidFill>
          <a:ln w="9525" cap="flat">
            <a:solidFill>
              <a:schemeClr val="accent2"/>
            </a:solidFill>
            <a:prstDash val="solid"/>
            <a:miter lim="800000"/>
            <a:tailEnd type="triangle" w="med" len="med"/>
          </a:ln>
          <a:effectLst/>
        </p:spPr>
        <p:txBody>
          <a:bodyPr wrap="square" lIns="34289" tIns="34289" rIns="34289" bIns="34289" numCol="1" anchor="ctr">
            <a:noAutofit/>
          </a:bodyPr>
          <a:lstStyle/>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endParaRPr lang="nl-NL" sz="1350" kern="0" dirty="0">
              <a:solidFill>
                <a:srgbClr val="000000"/>
              </a:solidFill>
              <a:latin typeface="Calibri"/>
              <a:sym typeface="Calibri"/>
            </a:endParaRPr>
          </a:p>
          <a:p>
            <a:pPr marL="214313" indent="-214313" defTabSz="685800" hangingPunct="0">
              <a:spcBef>
                <a:spcPts val="450"/>
              </a:spcBef>
              <a:buFont typeface="Arial" panose="020B0604020202020204" pitchFamily="34" charset="0"/>
              <a:buChar char="•"/>
            </a:pPr>
            <a:r>
              <a:rPr lang="nl-NL" sz="1200" kern="0" dirty="0">
                <a:solidFill>
                  <a:srgbClr val="000000"/>
                </a:solidFill>
                <a:latin typeface="Calibri"/>
                <a:sym typeface="Calibri"/>
              </a:rPr>
              <a:t>Medische  oplossing laat  op zich wachten</a:t>
            </a: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a:p>
            <a:pPr marL="600075" lvl="1" indent="-257175" defTabSz="685800" hangingPunct="0">
              <a:buFont typeface="Arial" panose="020B0604020202020204" pitchFamily="34" charset="0"/>
              <a:buChar char="‒"/>
            </a:pPr>
            <a:endParaRPr lang="nl-NL" sz="1350" kern="0" dirty="0">
              <a:solidFill>
                <a:srgbClr val="000000"/>
              </a:solidFill>
              <a:latin typeface="Calibri"/>
              <a:sym typeface="Calibri"/>
            </a:endParaRPr>
          </a:p>
        </p:txBody>
      </p:sp>
      <p:sp>
        <p:nvSpPr>
          <p:cNvPr id="23" name="Shape 467"/>
          <p:cNvSpPr/>
          <p:nvPr/>
        </p:nvSpPr>
        <p:spPr>
          <a:xfrm>
            <a:off x="3410952" y="3625810"/>
            <a:ext cx="512746" cy="159266"/>
          </a:xfrm>
          <a:prstGeom prst="triangle">
            <a:avLst/>
          </a:prstGeom>
          <a:solidFill>
            <a:schemeClr val="accent6">
              <a:lumMod val="60000"/>
              <a:lumOff val="40000"/>
            </a:schemeClr>
          </a:solidFill>
          <a:ln w="12700">
            <a:miter lim="400000"/>
          </a:ln>
        </p:spPr>
        <p:txBody>
          <a:bodyPr lIns="34289" rIns="34289" anchor="ctr"/>
          <a:lstStyle/>
          <a:p>
            <a:pPr defTabSz="685800" hangingPunct="0">
              <a:defRPr sz="1400"/>
            </a:pPr>
            <a:endParaRPr sz="1050" kern="0">
              <a:solidFill>
                <a:srgbClr val="000000"/>
              </a:solidFill>
              <a:latin typeface="Calibri"/>
              <a:sym typeface="Calibri"/>
            </a:endParaRPr>
          </a:p>
        </p:txBody>
      </p:sp>
      <p:sp>
        <p:nvSpPr>
          <p:cNvPr id="24" name="Shape 467"/>
          <p:cNvSpPr/>
          <p:nvPr/>
        </p:nvSpPr>
        <p:spPr>
          <a:xfrm>
            <a:off x="5352650" y="3606757"/>
            <a:ext cx="512746" cy="159266"/>
          </a:xfrm>
          <a:prstGeom prst="triangle">
            <a:avLst/>
          </a:prstGeom>
          <a:solidFill>
            <a:schemeClr val="accent6">
              <a:lumMod val="60000"/>
              <a:lumOff val="40000"/>
            </a:schemeClr>
          </a:solidFill>
          <a:ln w="12700">
            <a:miter lim="400000"/>
          </a:ln>
        </p:spPr>
        <p:txBody>
          <a:bodyPr lIns="34289" rIns="34289" anchor="ctr"/>
          <a:lstStyle/>
          <a:p>
            <a:pPr defTabSz="685800" hangingPunct="0">
              <a:defRPr sz="1400"/>
            </a:pPr>
            <a:endParaRPr sz="1050" kern="0">
              <a:solidFill>
                <a:srgbClr val="000000"/>
              </a:solidFill>
              <a:latin typeface="Calibri"/>
              <a:sym typeface="Calibri"/>
            </a:endParaRPr>
          </a:p>
        </p:txBody>
      </p:sp>
      <p:sp>
        <p:nvSpPr>
          <p:cNvPr id="6" name="Oval Callout 5"/>
          <p:cNvSpPr/>
          <p:nvPr/>
        </p:nvSpPr>
        <p:spPr>
          <a:xfrm>
            <a:off x="6423479" y="4796022"/>
            <a:ext cx="1156416" cy="357051"/>
          </a:xfrm>
          <a:prstGeom prst="wedgeEllipseCallout">
            <a:avLst>
              <a:gd name="adj1" fmla="val -50197"/>
              <a:gd name="adj2" fmla="val -152319"/>
            </a:avLst>
          </a:prstGeom>
          <a:solidFill>
            <a:srgbClr val="FF9B57"/>
          </a:solid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r>
              <a:rPr lang="nl-NL" sz="1200" b="1" kern="0" dirty="0">
                <a:solidFill>
                  <a:srgbClr val="FFFFFF"/>
                </a:solidFill>
                <a:latin typeface="Calibri"/>
                <a:sym typeface="Calibri"/>
              </a:rPr>
              <a:t>“Lege huls”</a:t>
            </a:r>
            <a:endParaRPr lang="en-US" sz="1200" b="1" kern="0" dirty="0">
              <a:solidFill>
                <a:srgbClr val="FFFFFF"/>
              </a:solidFill>
              <a:latin typeface="Calibri"/>
              <a:sym typeface="Calibri"/>
            </a:endParaRPr>
          </a:p>
        </p:txBody>
      </p:sp>
      <p:sp>
        <p:nvSpPr>
          <p:cNvPr id="32" name="Oval Callout 31"/>
          <p:cNvSpPr/>
          <p:nvPr/>
        </p:nvSpPr>
        <p:spPr>
          <a:xfrm>
            <a:off x="1182801" y="3606549"/>
            <a:ext cx="1921346" cy="357051"/>
          </a:xfrm>
          <a:prstGeom prst="wedgeEllipseCallout">
            <a:avLst>
              <a:gd name="adj1" fmla="val 27679"/>
              <a:gd name="adj2" fmla="val -89135"/>
            </a:avLst>
          </a:prstGeom>
          <a:solidFill>
            <a:srgbClr val="FF9B57"/>
          </a:solid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r>
              <a:rPr lang="nl-NL" sz="1200" b="1" kern="0" dirty="0">
                <a:solidFill>
                  <a:srgbClr val="FFFFFF"/>
                </a:solidFill>
                <a:latin typeface="Calibri"/>
                <a:sym typeface="Calibri"/>
              </a:rPr>
              <a:t>“Wilsonbekwaam”</a:t>
            </a:r>
            <a:endParaRPr lang="en-US" sz="1200" b="1" kern="0" dirty="0">
              <a:solidFill>
                <a:srgbClr val="FFFFFF"/>
              </a:solidFill>
              <a:latin typeface="Calibri"/>
              <a:sym typeface="Calibri"/>
            </a:endParaRPr>
          </a:p>
        </p:txBody>
      </p:sp>
      <p:sp>
        <p:nvSpPr>
          <p:cNvPr id="33" name="Oval Callout 32"/>
          <p:cNvSpPr/>
          <p:nvPr/>
        </p:nvSpPr>
        <p:spPr>
          <a:xfrm>
            <a:off x="1786865" y="4796021"/>
            <a:ext cx="1064445" cy="357051"/>
          </a:xfrm>
          <a:prstGeom prst="wedgeEllipseCallout">
            <a:avLst>
              <a:gd name="adj1" fmla="val 68030"/>
              <a:gd name="adj2" fmla="val -137155"/>
            </a:avLst>
          </a:prstGeom>
          <a:solidFill>
            <a:srgbClr val="FF9B57"/>
          </a:solid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r>
              <a:rPr lang="nl-NL" sz="1200" b="1" kern="0" dirty="0">
                <a:solidFill>
                  <a:srgbClr val="FFFFFF"/>
                </a:solidFill>
                <a:latin typeface="Calibri"/>
                <a:sym typeface="Calibri"/>
              </a:rPr>
              <a:t>“Tsunami”</a:t>
            </a:r>
            <a:endParaRPr lang="en-US" sz="1200" b="1" kern="0" dirty="0">
              <a:solidFill>
                <a:srgbClr val="FFFFFF"/>
              </a:solidFill>
              <a:latin typeface="Calibri"/>
              <a:sym typeface="Calibri"/>
            </a:endParaRPr>
          </a:p>
        </p:txBody>
      </p:sp>
      <p:sp>
        <p:nvSpPr>
          <p:cNvPr id="34" name="Oval Callout 33"/>
          <p:cNvSpPr/>
          <p:nvPr/>
        </p:nvSpPr>
        <p:spPr>
          <a:xfrm>
            <a:off x="6513717" y="3504218"/>
            <a:ext cx="1790804" cy="357051"/>
          </a:xfrm>
          <a:prstGeom prst="wedgeEllipseCallout">
            <a:avLst>
              <a:gd name="adj1" fmla="val -28643"/>
              <a:gd name="adj2" fmla="val -172537"/>
            </a:avLst>
          </a:prstGeom>
          <a:solidFill>
            <a:srgbClr val="FF9B57"/>
          </a:solid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r>
              <a:rPr lang="nl-NL" sz="1200" b="1" kern="0" dirty="0">
                <a:solidFill>
                  <a:srgbClr val="FFFFFF"/>
                </a:solidFill>
                <a:latin typeface="Calibri"/>
                <a:sym typeface="Calibri"/>
              </a:rPr>
              <a:t>“Ontmenselijking”</a:t>
            </a:r>
            <a:endParaRPr lang="en-US" sz="1200" b="1" kern="0" dirty="0">
              <a:solidFill>
                <a:srgbClr val="FFFFFF"/>
              </a:solidFill>
              <a:latin typeface="Calibri"/>
              <a:sym typeface="Calibri"/>
            </a:endParaRPr>
          </a:p>
        </p:txBody>
      </p:sp>
      <p:sp>
        <p:nvSpPr>
          <p:cNvPr id="35" name="Oval Callout 34"/>
          <p:cNvSpPr/>
          <p:nvPr/>
        </p:nvSpPr>
        <p:spPr>
          <a:xfrm>
            <a:off x="4221010" y="3249705"/>
            <a:ext cx="829127" cy="357051"/>
          </a:xfrm>
          <a:prstGeom prst="wedgeEllipseCallout">
            <a:avLst>
              <a:gd name="adj1" fmla="val -378"/>
              <a:gd name="adj2" fmla="val 92828"/>
            </a:avLst>
          </a:prstGeom>
          <a:solidFill>
            <a:srgbClr val="FF9B57"/>
          </a:solid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r>
              <a:rPr lang="nl-NL" sz="1200" b="1" kern="0" dirty="0">
                <a:solidFill>
                  <a:srgbClr val="FFFFFF"/>
                </a:solidFill>
                <a:latin typeface="Calibri"/>
                <a:sym typeface="Calibri"/>
              </a:rPr>
              <a:t>“Ramp”</a:t>
            </a:r>
            <a:endParaRPr lang="en-US" sz="1200" b="1" kern="0" dirty="0">
              <a:solidFill>
                <a:srgbClr val="FFFFFF"/>
              </a:solidFill>
              <a:latin typeface="Calibri"/>
              <a:sym typeface="Calibri"/>
            </a:endParaRPr>
          </a:p>
        </p:txBody>
      </p:sp>
    </p:spTree>
    <p:extLst>
      <p:ext uri="{BB962C8B-B14F-4D97-AF65-F5344CB8AC3E}">
        <p14:creationId xmlns:p14="http://schemas.microsoft.com/office/powerpoint/2010/main" val="401808119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2341"/>
            <a:ext cx="8229600" cy="594066"/>
          </a:xfrm>
        </p:spPr>
        <p:txBody>
          <a:bodyPr>
            <a:normAutofit/>
          </a:bodyPr>
          <a:lstStyle/>
          <a:p>
            <a:r>
              <a:rPr lang="nl-NL" sz="2400" i="1" dirty="0"/>
              <a:t>Het heersende beeld: </a:t>
            </a:r>
            <a:endParaRPr lang="en-US" sz="2700" i="1" dirty="0"/>
          </a:p>
        </p:txBody>
      </p:sp>
      <p:sp>
        <p:nvSpPr>
          <p:cNvPr id="3" name="TextBox 2"/>
          <p:cNvSpPr txBox="1"/>
          <p:nvPr/>
        </p:nvSpPr>
        <p:spPr>
          <a:xfrm>
            <a:off x="3936795" y="2429937"/>
            <a:ext cx="1589320" cy="715581"/>
          </a:xfrm>
          <a:prstGeom prst="rect">
            <a:avLst/>
          </a:prstGeom>
          <a:noFill/>
        </p:spPr>
        <p:txBody>
          <a:bodyPr wrap="square" rtlCol="0">
            <a:spAutoFit/>
          </a:bodyPr>
          <a:lstStyle/>
          <a:p>
            <a:pPr algn="ctr" defTabSz="685800" hangingPunct="0"/>
            <a:r>
              <a:rPr lang="nl-NL" sz="1350" kern="0" dirty="0">
                <a:solidFill>
                  <a:srgbClr val="000000"/>
                </a:solidFill>
                <a:latin typeface="Calibri"/>
                <a:ea typeface="+mj-ea"/>
                <a:cs typeface="+mj-cs"/>
                <a:sym typeface="Calibri"/>
              </a:rPr>
              <a:t/>
            </a:r>
            <a:br>
              <a:rPr lang="nl-NL" sz="1350" kern="0" dirty="0">
                <a:solidFill>
                  <a:srgbClr val="000000"/>
                </a:solidFill>
                <a:latin typeface="Calibri"/>
                <a:ea typeface="+mj-ea"/>
                <a:cs typeface="+mj-cs"/>
                <a:sym typeface="Calibri"/>
              </a:rPr>
            </a:br>
            <a:r>
              <a:rPr lang="nl-NL" sz="1350" kern="0" dirty="0">
                <a:solidFill>
                  <a:srgbClr val="000000"/>
                </a:solidFill>
                <a:latin typeface="Calibri"/>
                <a:ea typeface="+mj-ea"/>
                <a:cs typeface="+mj-cs"/>
                <a:sym typeface="Calibri"/>
              </a:rPr>
              <a:t/>
            </a:r>
            <a:br>
              <a:rPr lang="nl-NL" sz="1350" kern="0" dirty="0">
                <a:solidFill>
                  <a:srgbClr val="000000"/>
                </a:solidFill>
                <a:latin typeface="Calibri"/>
                <a:ea typeface="+mj-ea"/>
                <a:cs typeface="+mj-cs"/>
                <a:sym typeface="Calibri"/>
              </a:rPr>
            </a:br>
            <a:endParaRPr lang="en-US" sz="1350" kern="0" dirty="0">
              <a:solidFill>
                <a:srgbClr val="000000"/>
              </a:solidFill>
              <a:latin typeface="Calibri"/>
              <a:ea typeface="+mj-ea"/>
              <a:cs typeface="+mj-cs"/>
              <a:sym typeface="Calibri"/>
            </a:endParaRPr>
          </a:p>
        </p:txBody>
      </p:sp>
      <p:graphicFrame>
        <p:nvGraphicFramePr>
          <p:cNvPr id="7" name="Diagram 6"/>
          <p:cNvGraphicFramePr/>
          <p:nvPr>
            <p:extLst/>
          </p:nvPr>
        </p:nvGraphicFramePr>
        <p:xfrm>
          <a:off x="760344" y="1826315"/>
          <a:ext cx="7469257" cy="387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293608" y="5086999"/>
            <a:ext cx="4414991" cy="369332"/>
          </a:xfrm>
          <a:prstGeom prst="rect">
            <a:avLst/>
          </a:prstGeom>
          <a:noFill/>
        </p:spPr>
        <p:txBody>
          <a:bodyPr wrap="none" rtlCol="0">
            <a:spAutoFit/>
          </a:bodyPr>
          <a:lstStyle/>
          <a:p>
            <a:pPr defTabSz="685800" hangingPunct="0"/>
            <a:r>
              <a:rPr lang="nl-NL" kern="0" dirty="0">
                <a:solidFill>
                  <a:prstClr val="white"/>
                </a:solidFill>
                <a:latin typeface="Calibri"/>
                <a:ea typeface="+mj-ea"/>
                <a:cs typeface="+mj-cs"/>
                <a:sym typeface="Calibri"/>
              </a:rPr>
              <a:t>Drie     pijlers     die     het     debat     bepalen</a:t>
            </a:r>
            <a:r>
              <a:rPr lang="nl-NL" sz="1350" kern="0" dirty="0">
                <a:solidFill>
                  <a:prstClr val="white"/>
                </a:solidFill>
                <a:latin typeface="Calibri"/>
                <a:ea typeface="+mj-ea"/>
                <a:cs typeface="+mj-cs"/>
                <a:sym typeface="Calibri"/>
              </a:rPr>
              <a:t> </a:t>
            </a:r>
            <a:endParaRPr lang="en-US" sz="1350" kern="0" dirty="0">
              <a:solidFill>
                <a:prstClr val="white"/>
              </a:solidFill>
              <a:latin typeface="Calibri"/>
              <a:ea typeface="+mj-ea"/>
              <a:cs typeface="+mj-cs"/>
              <a:sym typeface="Calibri"/>
            </a:endParaRPr>
          </a:p>
        </p:txBody>
      </p:sp>
    </p:spTree>
    <p:extLst>
      <p:ext uri="{BB962C8B-B14F-4D97-AF65-F5344CB8AC3E}">
        <p14:creationId xmlns:p14="http://schemas.microsoft.com/office/powerpoint/2010/main" val="414080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7017" y="1301426"/>
            <a:ext cx="8229600" cy="594066"/>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algn="ctr" defTabSz="685800"/>
            <a:r>
              <a:rPr lang="nl-NL" sz="2400" i="1" kern="0" dirty="0">
                <a:latin typeface="Calibri"/>
              </a:rPr>
              <a:t>Bestaande oplossingsrichtingen: </a:t>
            </a:r>
            <a:endParaRPr lang="en-US" sz="2700" i="1" kern="0" dirty="0">
              <a:latin typeface="Calibri"/>
            </a:endParaRPr>
          </a:p>
        </p:txBody>
      </p:sp>
      <p:sp>
        <p:nvSpPr>
          <p:cNvPr id="3" name="AutoShape 2" descr="Afbeeldingsresultaat voor dementievriendelijke samenlevin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685800" hangingPunct="0"/>
            <a:endParaRPr lang="en-US" sz="1350" kern="0">
              <a:solidFill>
                <a:srgbClr val="000000"/>
              </a:solidFill>
              <a:latin typeface="Calibri"/>
              <a:sym typeface="Calibri"/>
            </a:endParaRPr>
          </a:p>
        </p:txBody>
      </p:sp>
      <p:sp>
        <p:nvSpPr>
          <p:cNvPr id="4" name="AutoShape 4" descr="Afbeeldingsresultaat voor dementievriendelijke samenleving"/>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685800" hangingPunct="0"/>
            <a:endParaRPr lang="en-US" sz="1350" kern="0">
              <a:solidFill>
                <a:srgbClr val="000000"/>
              </a:solidFill>
              <a:latin typeface="Calibri"/>
              <a:sym typeface="Calibri"/>
            </a:endParaRPr>
          </a:p>
        </p:txBody>
      </p:sp>
      <p:sp>
        <p:nvSpPr>
          <p:cNvPr id="14" name="Rectangle 13"/>
          <p:cNvSpPr/>
          <p:nvPr/>
        </p:nvSpPr>
        <p:spPr>
          <a:xfrm>
            <a:off x="5737595" y="2288496"/>
            <a:ext cx="2134196" cy="1147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226497" y="1906024"/>
            <a:ext cx="1663755" cy="1912362"/>
          </a:xfrm>
          <a:custGeom>
            <a:avLst/>
            <a:gdLst>
              <a:gd name="connsiteX0" fmla="*/ 0 w 2549816"/>
              <a:gd name="connsiteY0" fmla="*/ 1109170 h 2218340"/>
              <a:gd name="connsiteX1" fmla="*/ 554585 w 2549816"/>
              <a:gd name="connsiteY1" fmla="*/ 1 h 2218340"/>
              <a:gd name="connsiteX2" fmla="*/ 1995231 w 2549816"/>
              <a:gd name="connsiteY2" fmla="*/ 1 h 2218340"/>
              <a:gd name="connsiteX3" fmla="*/ 2549816 w 2549816"/>
              <a:gd name="connsiteY3" fmla="*/ 1109170 h 2218340"/>
              <a:gd name="connsiteX4" fmla="*/ 1995231 w 2549816"/>
              <a:gd name="connsiteY4" fmla="*/ 2218339 h 2218340"/>
              <a:gd name="connsiteX5" fmla="*/ 554585 w 2549816"/>
              <a:gd name="connsiteY5" fmla="*/ 2218339 h 2218340"/>
              <a:gd name="connsiteX6" fmla="*/ 0 w 2549816"/>
              <a:gd name="connsiteY6" fmla="*/ 1109170 h 221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816" h="2218340">
                <a:moveTo>
                  <a:pt x="1274908" y="0"/>
                </a:moveTo>
                <a:lnTo>
                  <a:pt x="2549815" y="482489"/>
                </a:lnTo>
                <a:lnTo>
                  <a:pt x="2549815" y="1735851"/>
                </a:lnTo>
                <a:lnTo>
                  <a:pt x="1274908" y="2218340"/>
                </a:lnTo>
                <a:lnTo>
                  <a:pt x="1" y="1735851"/>
                </a:lnTo>
                <a:lnTo>
                  <a:pt x="1" y="482489"/>
                </a:lnTo>
                <a:lnTo>
                  <a:pt x="1274908"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9268" tIns="298010" rIns="259268" bIns="298010" numCol="1" spcCol="1270" anchor="ctr" anchorCtr="0">
            <a:noAutofit/>
          </a:bodyPr>
          <a:lstStyle/>
          <a:p>
            <a:pPr algn="ctr" defTabSz="1200150" hangingPunct="0">
              <a:lnSpc>
                <a:spcPct val="90000"/>
              </a:lnSpc>
              <a:spcBef>
                <a:spcPct val="0"/>
              </a:spcBef>
              <a:spcAft>
                <a:spcPct val="35000"/>
              </a:spcAft>
            </a:pPr>
            <a:endParaRPr lang="en-US" sz="2700">
              <a:solidFill>
                <a:srgbClr val="FFFFFF"/>
              </a:solidFill>
              <a:latin typeface="Helvetica"/>
              <a:cs typeface="Helvetica"/>
              <a:sym typeface="Calibri"/>
            </a:endParaRPr>
          </a:p>
        </p:txBody>
      </p:sp>
      <p:sp>
        <p:nvSpPr>
          <p:cNvPr id="17" name="Rectangle 16"/>
          <p:cNvSpPr/>
          <p:nvPr/>
        </p:nvSpPr>
        <p:spPr>
          <a:xfrm>
            <a:off x="987286" y="3911709"/>
            <a:ext cx="2065352" cy="1147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0" name="Group 19"/>
          <p:cNvGrpSpPr/>
          <p:nvPr/>
        </p:nvGrpSpPr>
        <p:grpSpPr>
          <a:xfrm>
            <a:off x="2868038" y="1906024"/>
            <a:ext cx="3460611" cy="3535575"/>
            <a:chOff x="4161977" y="1398365"/>
            <a:chExt cx="4614148" cy="4714100"/>
          </a:xfrm>
        </p:grpSpPr>
        <p:sp>
          <p:nvSpPr>
            <p:cNvPr id="13" name="Freeform 12"/>
            <p:cNvSpPr/>
            <p:nvPr/>
          </p:nvSpPr>
          <p:spPr>
            <a:xfrm>
              <a:off x="5364470" y="1398365"/>
              <a:ext cx="2218340" cy="2549816"/>
            </a:xfrm>
            <a:custGeom>
              <a:avLst/>
              <a:gdLst>
                <a:gd name="connsiteX0" fmla="*/ 0 w 2549816"/>
                <a:gd name="connsiteY0" fmla="*/ 1109170 h 2218340"/>
                <a:gd name="connsiteX1" fmla="*/ 554585 w 2549816"/>
                <a:gd name="connsiteY1" fmla="*/ 1 h 2218340"/>
                <a:gd name="connsiteX2" fmla="*/ 1995231 w 2549816"/>
                <a:gd name="connsiteY2" fmla="*/ 1 h 2218340"/>
                <a:gd name="connsiteX3" fmla="*/ 2549816 w 2549816"/>
                <a:gd name="connsiteY3" fmla="*/ 1109170 h 2218340"/>
                <a:gd name="connsiteX4" fmla="*/ 1995231 w 2549816"/>
                <a:gd name="connsiteY4" fmla="*/ 2218339 h 2218340"/>
                <a:gd name="connsiteX5" fmla="*/ 554585 w 2549816"/>
                <a:gd name="connsiteY5" fmla="*/ 2218339 h 2218340"/>
                <a:gd name="connsiteX6" fmla="*/ 0 w 2549816"/>
                <a:gd name="connsiteY6" fmla="*/ 1109170 h 221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816" h="2218340">
                  <a:moveTo>
                    <a:pt x="1274908" y="0"/>
                  </a:moveTo>
                  <a:lnTo>
                    <a:pt x="2549815" y="482489"/>
                  </a:lnTo>
                  <a:lnTo>
                    <a:pt x="2549815" y="1735851"/>
                  </a:lnTo>
                  <a:lnTo>
                    <a:pt x="1274908" y="2218340"/>
                  </a:lnTo>
                  <a:lnTo>
                    <a:pt x="1" y="1735851"/>
                  </a:lnTo>
                  <a:lnTo>
                    <a:pt x="1" y="482489"/>
                  </a:lnTo>
                  <a:lnTo>
                    <a:pt x="1274908" y="0"/>
                  </a:lnTo>
                  <a:close/>
                </a:path>
              </a:pathLst>
            </a:custGeom>
            <a:noFill/>
            <a:ln>
              <a:solidFill>
                <a:srgbClr val="FF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3568" tIns="412310" rIns="373568" bIns="412310" numCol="1" spcCol="1270" anchor="ctr" anchorCtr="0">
              <a:noAutofit/>
            </a:bodyPr>
            <a:lstStyle/>
            <a:p>
              <a:pPr algn="ctr" defTabSz="1333500" hangingPunct="0">
                <a:lnSpc>
                  <a:spcPct val="90000"/>
                </a:lnSpc>
                <a:spcBef>
                  <a:spcPct val="0"/>
                </a:spcBef>
                <a:spcAft>
                  <a:spcPct val="35000"/>
                </a:spcAft>
              </a:pPr>
              <a:endParaRPr lang="en-US" sz="3000" dirty="0">
                <a:solidFill>
                  <a:srgbClr val="FFFFFF"/>
                </a:solidFill>
                <a:latin typeface="Helvetica"/>
                <a:cs typeface="Helvetica"/>
                <a:sym typeface="Calibri"/>
              </a:endParaRPr>
            </a:p>
          </p:txBody>
        </p:sp>
        <p:sp>
          <p:nvSpPr>
            <p:cNvPr id="16" name="Freeform 15"/>
            <p:cNvSpPr/>
            <p:nvPr/>
          </p:nvSpPr>
          <p:spPr>
            <a:xfrm>
              <a:off x="4161977" y="3562648"/>
              <a:ext cx="2218340" cy="2549817"/>
            </a:xfrm>
            <a:custGeom>
              <a:avLst/>
              <a:gdLst>
                <a:gd name="connsiteX0" fmla="*/ 0 w 2549816"/>
                <a:gd name="connsiteY0" fmla="*/ 1109170 h 2218340"/>
                <a:gd name="connsiteX1" fmla="*/ 554585 w 2549816"/>
                <a:gd name="connsiteY1" fmla="*/ 1 h 2218340"/>
                <a:gd name="connsiteX2" fmla="*/ 1995231 w 2549816"/>
                <a:gd name="connsiteY2" fmla="*/ 1 h 2218340"/>
                <a:gd name="connsiteX3" fmla="*/ 2549816 w 2549816"/>
                <a:gd name="connsiteY3" fmla="*/ 1109170 h 2218340"/>
                <a:gd name="connsiteX4" fmla="*/ 1995231 w 2549816"/>
                <a:gd name="connsiteY4" fmla="*/ 2218339 h 2218340"/>
                <a:gd name="connsiteX5" fmla="*/ 554585 w 2549816"/>
                <a:gd name="connsiteY5" fmla="*/ 2218339 h 2218340"/>
                <a:gd name="connsiteX6" fmla="*/ 0 w 2549816"/>
                <a:gd name="connsiteY6" fmla="*/ 1109170 h 221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816" h="2218340">
                  <a:moveTo>
                    <a:pt x="1274908" y="0"/>
                  </a:moveTo>
                  <a:lnTo>
                    <a:pt x="2549815" y="482489"/>
                  </a:lnTo>
                  <a:lnTo>
                    <a:pt x="2549815" y="1735851"/>
                  </a:lnTo>
                  <a:lnTo>
                    <a:pt x="1274908" y="2218340"/>
                  </a:lnTo>
                  <a:lnTo>
                    <a:pt x="1" y="1735851"/>
                  </a:lnTo>
                  <a:lnTo>
                    <a:pt x="1" y="482489"/>
                  </a:lnTo>
                  <a:lnTo>
                    <a:pt x="1274908" y="0"/>
                  </a:lnTo>
                  <a:close/>
                </a:path>
              </a:pathLst>
            </a:custGeom>
            <a:noFill/>
            <a:ln>
              <a:solidFill>
                <a:srgbClr val="FF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3568" tIns="412310" rIns="373568" bIns="412310" numCol="1" spcCol="1270" anchor="ctr" anchorCtr="0">
              <a:noAutofit/>
            </a:bodyPr>
            <a:lstStyle/>
            <a:p>
              <a:pPr algn="ctr" defTabSz="1333500" hangingPunct="0">
                <a:lnSpc>
                  <a:spcPct val="90000"/>
                </a:lnSpc>
                <a:spcBef>
                  <a:spcPct val="0"/>
                </a:spcBef>
                <a:spcAft>
                  <a:spcPct val="35000"/>
                </a:spcAft>
              </a:pPr>
              <a:endParaRPr lang="en-US" sz="3000">
                <a:solidFill>
                  <a:srgbClr val="FFFFFF"/>
                </a:solidFill>
                <a:latin typeface="Helvetica"/>
                <a:cs typeface="Helvetica"/>
                <a:sym typeface="Calibri"/>
              </a:endParaRPr>
            </a:p>
          </p:txBody>
        </p:sp>
        <p:sp>
          <p:nvSpPr>
            <p:cNvPr id="18" name="Freeform 17"/>
            <p:cNvSpPr/>
            <p:nvPr/>
          </p:nvSpPr>
          <p:spPr>
            <a:xfrm>
              <a:off x="6557785" y="3562649"/>
              <a:ext cx="2218340" cy="2549816"/>
            </a:xfrm>
            <a:custGeom>
              <a:avLst/>
              <a:gdLst>
                <a:gd name="connsiteX0" fmla="*/ 0 w 2549816"/>
                <a:gd name="connsiteY0" fmla="*/ 1109170 h 2218340"/>
                <a:gd name="connsiteX1" fmla="*/ 554585 w 2549816"/>
                <a:gd name="connsiteY1" fmla="*/ 1 h 2218340"/>
                <a:gd name="connsiteX2" fmla="*/ 1995231 w 2549816"/>
                <a:gd name="connsiteY2" fmla="*/ 1 h 2218340"/>
                <a:gd name="connsiteX3" fmla="*/ 2549816 w 2549816"/>
                <a:gd name="connsiteY3" fmla="*/ 1109170 h 2218340"/>
                <a:gd name="connsiteX4" fmla="*/ 1995231 w 2549816"/>
                <a:gd name="connsiteY4" fmla="*/ 2218339 h 2218340"/>
                <a:gd name="connsiteX5" fmla="*/ 554585 w 2549816"/>
                <a:gd name="connsiteY5" fmla="*/ 2218339 h 2218340"/>
                <a:gd name="connsiteX6" fmla="*/ 0 w 2549816"/>
                <a:gd name="connsiteY6" fmla="*/ 1109170 h 221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816" h="2218340">
                  <a:moveTo>
                    <a:pt x="1274908" y="0"/>
                  </a:moveTo>
                  <a:lnTo>
                    <a:pt x="2549815" y="482489"/>
                  </a:lnTo>
                  <a:lnTo>
                    <a:pt x="2549815" y="1735851"/>
                  </a:lnTo>
                  <a:lnTo>
                    <a:pt x="1274908" y="2218340"/>
                  </a:lnTo>
                  <a:lnTo>
                    <a:pt x="1" y="1735851"/>
                  </a:lnTo>
                  <a:lnTo>
                    <a:pt x="1" y="482489"/>
                  </a:lnTo>
                  <a:lnTo>
                    <a:pt x="1274908" y="0"/>
                  </a:lnTo>
                  <a:close/>
                </a:path>
              </a:pathLst>
            </a:custGeom>
            <a:noFill/>
            <a:ln>
              <a:solidFill>
                <a:srgbClr val="FF6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9268" tIns="298010" rIns="259268" bIns="298010" numCol="1" spcCol="1270" anchor="ctr" anchorCtr="0">
              <a:noAutofit/>
            </a:bodyPr>
            <a:lstStyle/>
            <a:p>
              <a:pPr algn="ctr" defTabSz="1200150" hangingPunct="0">
                <a:lnSpc>
                  <a:spcPct val="90000"/>
                </a:lnSpc>
                <a:spcBef>
                  <a:spcPct val="0"/>
                </a:spcBef>
                <a:spcAft>
                  <a:spcPct val="35000"/>
                </a:spcAft>
              </a:pPr>
              <a:endParaRPr lang="en-US" sz="2700">
                <a:solidFill>
                  <a:srgbClr val="FFFFFF"/>
                </a:solidFill>
                <a:latin typeface="Helvetica"/>
                <a:cs typeface="Helvetica"/>
                <a:sym typeface="Calibri"/>
              </a:endParaRPr>
            </a:p>
          </p:txBody>
        </p:sp>
        <p:sp>
          <p:nvSpPr>
            <p:cNvPr id="8" name="TextBox 7"/>
            <p:cNvSpPr txBox="1"/>
            <p:nvPr/>
          </p:nvSpPr>
          <p:spPr>
            <a:xfrm>
              <a:off x="4315185" y="4085481"/>
              <a:ext cx="1938991" cy="923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algn="ctr" defTabSz="685800" hangingPunct="0">
                <a:lnSpc>
                  <a:spcPct val="150000"/>
                </a:lnSpc>
              </a:pPr>
              <a:r>
                <a:rPr lang="nl-NL" sz="1350" kern="0" dirty="0">
                  <a:solidFill>
                    <a:srgbClr val="000000"/>
                  </a:solidFill>
                  <a:latin typeface="Calibri"/>
                  <a:ea typeface="+mj-ea"/>
                  <a:cs typeface="+mj-cs"/>
                  <a:sym typeface="Calibri"/>
                </a:rPr>
                <a:t>Langer thuis wonen</a:t>
              </a:r>
            </a:p>
            <a:p>
              <a:pPr algn="ctr" defTabSz="685800" hangingPunct="0">
                <a:lnSpc>
                  <a:spcPct val="150000"/>
                </a:lnSpc>
              </a:pPr>
              <a:r>
                <a:rPr lang="nl-NL" sz="1350" kern="0" dirty="0">
                  <a:solidFill>
                    <a:srgbClr val="000000"/>
                  </a:solidFill>
                  <a:latin typeface="Calibri"/>
                  <a:sym typeface="Calibri"/>
                </a:rPr>
                <a:t>Eigen regie</a:t>
              </a:r>
              <a:endParaRPr lang="en-US" sz="1350" kern="0" dirty="0">
                <a:solidFill>
                  <a:srgbClr val="000000"/>
                </a:solidFill>
                <a:latin typeface="Calibri"/>
                <a:ea typeface="+mj-ea"/>
                <a:cs typeface="+mj-cs"/>
                <a:sym typeface="Calibri"/>
              </a:endParaRPr>
            </a:p>
          </p:txBody>
        </p:sp>
        <p:pic>
          <p:nvPicPr>
            <p:cNvPr id="39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117" y="5148212"/>
              <a:ext cx="1591127" cy="455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7005328" y="4036796"/>
              <a:ext cx="1272140" cy="923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hangingPunct="0"/>
              <a:r>
                <a:rPr lang="nl-NL" sz="1350" kern="0" dirty="0">
                  <a:solidFill>
                    <a:srgbClr val="000000"/>
                  </a:solidFill>
                  <a:latin typeface="Calibri"/>
                  <a:ea typeface="+mj-ea"/>
                  <a:cs typeface="+mj-cs"/>
                  <a:sym typeface="Calibri"/>
                </a:rPr>
                <a:t>Dementie-</a:t>
              </a:r>
              <a:br>
                <a:rPr lang="nl-NL" sz="1350" kern="0" dirty="0">
                  <a:solidFill>
                    <a:srgbClr val="000000"/>
                  </a:solidFill>
                  <a:latin typeface="Calibri"/>
                  <a:ea typeface="+mj-ea"/>
                  <a:cs typeface="+mj-cs"/>
                  <a:sym typeface="Calibri"/>
                </a:rPr>
              </a:br>
              <a:r>
                <a:rPr lang="nl-NL" sz="1350" kern="0" dirty="0">
                  <a:solidFill>
                    <a:srgbClr val="000000"/>
                  </a:solidFill>
                  <a:latin typeface="Calibri"/>
                  <a:ea typeface="+mj-ea"/>
                  <a:cs typeface="+mj-cs"/>
                  <a:sym typeface="Calibri"/>
                </a:rPr>
                <a:t>vriendelijke </a:t>
              </a:r>
              <a:br>
                <a:rPr lang="nl-NL" sz="1350" kern="0" dirty="0">
                  <a:solidFill>
                    <a:srgbClr val="000000"/>
                  </a:solidFill>
                  <a:latin typeface="Calibri"/>
                  <a:ea typeface="+mj-ea"/>
                  <a:cs typeface="+mj-cs"/>
                  <a:sym typeface="Calibri"/>
                </a:rPr>
              </a:br>
              <a:r>
                <a:rPr lang="nl-NL" sz="1350" kern="0" dirty="0">
                  <a:solidFill>
                    <a:srgbClr val="000000"/>
                  </a:solidFill>
                  <a:latin typeface="Calibri"/>
                  <a:ea typeface="+mj-ea"/>
                  <a:cs typeface="+mj-cs"/>
                  <a:sym typeface="Calibri"/>
                </a:rPr>
                <a:t>samenleving</a:t>
              </a:r>
              <a:endParaRPr lang="en-US" sz="1350" kern="0" dirty="0">
                <a:solidFill>
                  <a:srgbClr val="000000"/>
                </a:solidFill>
                <a:latin typeface="Calibri"/>
                <a:ea typeface="+mj-ea"/>
                <a:cs typeface="+mj-cs"/>
                <a:sym typeface="Calibri"/>
              </a:endParaRPr>
            </a:p>
          </p:txBody>
        </p:sp>
        <p:sp>
          <p:nvSpPr>
            <p:cNvPr id="11" name="TextBox 10"/>
            <p:cNvSpPr txBox="1"/>
            <p:nvPr/>
          </p:nvSpPr>
          <p:spPr>
            <a:xfrm>
              <a:off x="5883973" y="2802836"/>
              <a:ext cx="1137489" cy="646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hangingPunct="0"/>
              <a:r>
                <a:rPr lang="nl-NL" sz="1350" kern="0" dirty="0">
                  <a:solidFill>
                    <a:srgbClr val="000000"/>
                  </a:solidFill>
                  <a:latin typeface="Calibri"/>
                  <a:ea typeface="+mj-ea"/>
                  <a:cs typeface="+mj-cs"/>
                  <a:sym typeface="Calibri"/>
                </a:rPr>
                <a:t>Zoektocht </a:t>
              </a:r>
              <a:br>
                <a:rPr lang="nl-NL" sz="1350" kern="0" dirty="0">
                  <a:solidFill>
                    <a:srgbClr val="000000"/>
                  </a:solidFill>
                  <a:latin typeface="Calibri"/>
                  <a:ea typeface="+mj-ea"/>
                  <a:cs typeface="+mj-cs"/>
                  <a:sym typeface="Calibri"/>
                </a:rPr>
              </a:br>
              <a:r>
                <a:rPr lang="nl-NL" sz="1350" kern="0" dirty="0">
                  <a:solidFill>
                    <a:srgbClr val="000000"/>
                  </a:solidFill>
                  <a:latin typeface="Calibri"/>
                  <a:ea typeface="+mj-ea"/>
                  <a:cs typeface="+mj-cs"/>
                  <a:sym typeface="Calibri"/>
                </a:rPr>
                <a:t>naar de pil </a:t>
              </a:r>
              <a:endParaRPr lang="en-US" sz="1350" kern="0" dirty="0">
                <a:solidFill>
                  <a:srgbClr val="000000"/>
                </a:solidFill>
                <a:latin typeface="Calibri"/>
                <a:ea typeface="+mj-ea"/>
                <a:cs typeface="+mj-cs"/>
                <a:sym typeface="Calibri"/>
              </a:endParaRPr>
            </a:p>
          </p:txBody>
        </p:sp>
        <p:pic>
          <p:nvPicPr>
            <p:cNvPr id="39946" name="Picture 10" descr="Afbeeldingsresultaat voor zoektocht naar de pil alzhei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148" y="1928191"/>
              <a:ext cx="1104180" cy="735496"/>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1675" y="4923598"/>
              <a:ext cx="1837841" cy="638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955636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345157" y="2445419"/>
          <a:ext cx="4702342" cy="2753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487017" y="1301426"/>
            <a:ext cx="8229600" cy="594066"/>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algn="ctr" defTabSz="685800"/>
            <a:r>
              <a:rPr lang="nl-NL" sz="2400" i="1" kern="0" dirty="0">
                <a:latin typeface="Calibri"/>
              </a:rPr>
              <a:t>Nodig: perspectiefwisseling </a:t>
            </a:r>
            <a:endParaRPr lang="en-US" sz="2700" i="1" kern="0" dirty="0">
              <a:latin typeface="Calibri"/>
            </a:endParaRPr>
          </a:p>
        </p:txBody>
      </p:sp>
    </p:spTree>
    <p:extLst>
      <p:ext uri="{BB962C8B-B14F-4D97-AF65-F5344CB8AC3E}">
        <p14:creationId xmlns:p14="http://schemas.microsoft.com/office/powerpoint/2010/main" val="655554141"/>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e Tao sjabloon">
  <a:themeElements>
    <a:clrScheme name="Presentatie Tao sjabloo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Presentatie Tao sjabloon">
      <a:majorFont>
        <a:latin typeface="Calibri"/>
        <a:ea typeface="Calibri"/>
        <a:cs typeface="Calibri"/>
      </a:majorFont>
      <a:minorFont>
        <a:latin typeface="Helvetica"/>
        <a:ea typeface="Helvetica"/>
        <a:cs typeface="Helvetica"/>
      </a:minorFont>
    </a:fontScheme>
    <a:fmtScheme name="Presentatie Tao sjabl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Presentatie Tao sjabloon">
  <a:themeElements>
    <a:clrScheme name="Presentatie Tao sjabloo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Presentatie Tao sjabloon">
      <a:majorFont>
        <a:latin typeface="Calibri"/>
        <a:ea typeface="Calibri"/>
        <a:cs typeface="Calibri"/>
      </a:majorFont>
      <a:minorFont>
        <a:latin typeface="Helvetica"/>
        <a:ea typeface="Helvetica"/>
        <a:cs typeface="Helvetica"/>
      </a:minorFont>
    </a:fontScheme>
    <a:fmtScheme name="Presentatie Tao sjabl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1215</Words>
  <Application>Microsoft Office PowerPoint</Application>
  <PresentationFormat>On-screen Show (4:3)</PresentationFormat>
  <Paragraphs>256</Paragraphs>
  <Slides>26</Slides>
  <Notes>22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8" baseType="lpstr">
      <vt:lpstr>Arial</vt:lpstr>
      <vt:lpstr>Arial Hebrew Light</vt:lpstr>
      <vt:lpstr>Calibri</vt:lpstr>
      <vt:lpstr>Calibri Light</vt:lpstr>
      <vt:lpstr>Didot</vt:lpstr>
      <vt:lpstr>Helvetica</vt:lpstr>
      <vt:lpstr>Verdana</vt:lpstr>
      <vt:lpstr>Office-thema</vt:lpstr>
      <vt:lpstr>Presentatie Tao sjabloon</vt:lpstr>
      <vt:lpstr>1_Presentatie Tao sjabloon</vt:lpstr>
      <vt:lpstr>Office Theme</vt:lpstr>
      <vt:lpstr>think-cell Slide</vt:lpstr>
      <vt:lpstr>PowerPoint Presentation</vt:lpstr>
      <vt:lpstr>  Actualiteitencollege</vt:lpstr>
      <vt:lpstr>  Actualiteitencollege</vt:lpstr>
      <vt:lpstr>  Actualiteitencollege</vt:lpstr>
      <vt:lpstr>PowerPoint Presentation</vt:lpstr>
      <vt:lpstr>Het probleem:</vt:lpstr>
      <vt:lpstr>Het heersende beeld: </vt:lpstr>
      <vt:lpstr>PowerPoint Presentation</vt:lpstr>
      <vt:lpstr>PowerPoint Presentation</vt:lpstr>
      <vt:lpstr>PowerPoint Presentation</vt:lpstr>
      <vt:lpstr>Conclusie. Kwaliteit van leven mensen dementie en naasten wordt bepaald door vragen in drie domeinen: </vt:lpstr>
      <vt:lpstr>PowerPoint Presentation</vt:lpstr>
      <vt:lpstr>Samenvatting problematiek: </vt:lpstr>
      <vt:lpstr>De oplossing:</vt:lpstr>
      <vt:lpstr>Sociale Benadering (SB): </vt:lpstr>
      <vt:lpstr>Voorbeelden initiatieven Proeftuin Friesland  </vt:lpstr>
      <vt:lpstr>De kloof tussen aanbod en vraag voor het individu is ook het aangrijpingspunt voor maatschappelijke kostenbeheersing</vt:lpstr>
      <vt:lpstr>Maar doorpakken op de Sociale Benadering buiten een enkele proeftuin is geen sinecure</vt:lpstr>
      <vt:lpstr>PowerPoint Presentation</vt:lpstr>
      <vt:lpstr>Politieke steun bij deze oplossing: </vt:lpstr>
      <vt:lpstr>Daarom ontkomen we niet aan een stevige aanpak per systeem van zorgaanbieder, gemeente en zorgverzekeraar </vt:lpstr>
      <vt:lpstr>Met stuurinformatie maken we inzichtelijk dat de sociale benadering dementie de kloof dicht tussen vraag en aanbod </vt:lpstr>
      <vt:lpstr>Samenvatting. Ons onderzoek laat zien dat: </vt:lpstr>
      <vt:lpstr>  Actualiteitencollege</vt:lpstr>
      <vt:lpstr>  Actualiteitencollege</vt:lpstr>
      <vt:lpstr>  Actualiteitencollege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dodaars</dc:creator>
  <cp:lastModifiedBy>Bakker, Astrid</cp:lastModifiedBy>
  <cp:revision>64</cp:revision>
  <dcterms:created xsi:type="dcterms:W3CDTF">2016-10-31T12:30:43Z</dcterms:created>
  <dcterms:modified xsi:type="dcterms:W3CDTF">2018-01-29T09:39:45Z</dcterms:modified>
</cp:coreProperties>
</file>